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344" r:id="rId3"/>
    <p:sldId id="307" r:id="rId4"/>
    <p:sldId id="313" r:id="rId5"/>
    <p:sldId id="314" r:id="rId6"/>
    <p:sldId id="316" r:id="rId7"/>
    <p:sldId id="336" r:id="rId8"/>
    <p:sldId id="337" r:id="rId9"/>
    <p:sldId id="338" r:id="rId10"/>
    <p:sldId id="258" r:id="rId11"/>
    <p:sldId id="362" r:id="rId12"/>
    <p:sldId id="359" r:id="rId13"/>
    <p:sldId id="360" r:id="rId14"/>
    <p:sldId id="361" r:id="rId15"/>
    <p:sldId id="363" r:id="rId16"/>
    <p:sldId id="364" r:id="rId17"/>
    <p:sldId id="365" r:id="rId18"/>
    <p:sldId id="366" r:id="rId19"/>
    <p:sldId id="367" r:id="rId20"/>
    <p:sldId id="370" r:id="rId21"/>
    <p:sldId id="371" r:id="rId22"/>
    <p:sldId id="372" r:id="rId23"/>
    <p:sldId id="369" r:id="rId24"/>
    <p:sldId id="368" r:id="rId25"/>
    <p:sldId id="373" r:id="rId26"/>
    <p:sldId id="374" r:id="rId27"/>
    <p:sldId id="375" r:id="rId28"/>
    <p:sldId id="347" r:id="rId29"/>
    <p:sldId id="260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50" d="100"/>
          <a:sy n="150" d="100"/>
        </p:scale>
        <p:origin x="-2328" y="-9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DAE6A-8153-944A-85D4-6540FF7E6D8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30BC0-4B87-B24A-B594-288337168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5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Of</a:t>
            </a:r>
            <a:r>
              <a:rPr lang="en-US" baseline="0" dirty="0" smtClean="0"/>
              <a:t> course there are on average tens of thousands of  entries in each table cell.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266F9-CC88-412B-8E24-1AD4CD4D9C1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advantage of spaced k-</a:t>
            </a:r>
            <a:r>
              <a:rPr lang="en-US" dirty="0" err="1" smtClean="0"/>
              <a:t>mers</a:t>
            </a:r>
            <a:r>
              <a:rPr lang="en-US" smtClean="0"/>
              <a:t>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266F9-CC88-412B-8E24-1AD4CD4D9C1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15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 fontScale="55000" lnSpcReduction="20000"/>
          </a:bodyPr>
          <a:lstStyle/>
          <a:p>
            <a:pPr eaLnBrk="1" hangingPunct="1"/>
            <a:endParaRPr lang="en-US" sz="2200" b="1" dirty="0" smtClean="0"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2092DA0-3B35-544F-97B2-A431C9595381}" type="slidenum">
              <a:rPr lang="en-US">
                <a:latin typeface="Calibri" charset="0"/>
                <a:ea typeface="ＭＳ Ｐゴシック" charset="-128"/>
                <a:cs typeface="ＭＳ Ｐゴシック" charset="-128"/>
              </a:rPr>
              <a:pPr/>
              <a:t>25</a:t>
            </a:fld>
            <a:endParaRPr lang="en-US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Visualization of data is a</a:t>
            </a:r>
            <a:r>
              <a:rPr lang="en-US" baseline="0" dirty="0" smtClean="0">
                <a:ea typeface="ＭＳ Ｐゴシック" charset="-128"/>
                <a:cs typeface="ＭＳ Ｐゴシック" charset="-128"/>
              </a:rPr>
              <a:t> key need in this field, IGV currently has all the necessary features to allow 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0"/>
              </a:spcBef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0"/>
              </a:spcBef>
            </a:pPr>
            <a:r>
              <a:rPr lang="en-US" dirty="0">
                <a:ea typeface="ＭＳ Ｐゴシック" charset="-128"/>
                <a:cs typeface="ＭＳ Ｐゴシック" charset="-128"/>
              </a:rPr>
              <a:t>* Desktop app – you run on your computer – not through a Web browser (like UCS genome browser)</a:t>
            </a:r>
          </a:p>
          <a:p>
            <a:pPr>
              <a:spcBef>
                <a:spcPct val="0"/>
              </a:spcBef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dirty="0">
                <a:ea typeface="ＭＳ Ｐゴシック" charset="-128"/>
                <a:cs typeface="ＭＳ Ｐゴシック" charset="-128"/>
              </a:rPr>
              <a:t> Viewer – not computational tool</a:t>
            </a:r>
          </a:p>
          <a:p>
            <a:pPr>
              <a:spcBef>
                <a:spcPct val="0"/>
              </a:spcBef>
              <a:buFontTx/>
              <a:buChar char="•"/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dirty="0">
                <a:ea typeface="ＭＳ Ｐゴシック" charset="-128"/>
                <a:cs typeface="ＭＳ Ｐゴシック" charset="-128"/>
              </a:rPr>
              <a:t> Supports any type of data that can be mapped to the genome.</a:t>
            </a:r>
          </a:p>
          <a:p>
            <a:pPr>
              <a:spcBef>
                <a:spcPct val="0"/>
              </a:spcBef>
              <a:buFontTx/>
              <a:buChar char="•"/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0"/>
              </a:spcBef>
              <a:buFontTx/>
              <a:buChar char="•"/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0"/>
              </a:spcBef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0"/>
              </a:spcBef>
            </a:pPr>
            <a:r>
              <a:rPr lang="en-US" dirty="0">
                <a:ea typeface="ＭＳ Ｐゴシック" charset="-128"/>
                <a:cs typeface="ＭＳ Ｐゴシック" charset="-128"/>
              </a:rPr>
              <a:t>Ask who works with what type of data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 fontScale="55000" lnSpcReduction="20000"/>
          </a:bodyPr>
          <a:lstStyle/>
          <a:p>
            <a:pPr eaLnBrk="1" hangingPunct="1"/>
            <a:endParaRPr lang="en-US" sz="2200" b="1" dirty="0" smtClean="0"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 fontScale="55000" lnSpcReduction="20000"/>
          </a:bodyPr>
          <a:lstStyle/>
          <a:p>
            <a:pPr eaLnBrk="1" hangingPunct="1"/>
            <a:endParaRPr lang="en-US" sz="2200" b="1" dirty="0" smtClean="0"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7724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 b="1" i="0" baseline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685800" y="2057400"/>
            <a:ext cx="7772400" cy="15240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85800" y="3733800"/>
            <a:ext cx="7772400" cy="3048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 baseline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685800" y="4038600"/>
            <a:ext cx="7772400" cy="3048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685800" y="4343400"/>
            <a:ext cx="7772400" cy="3048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219200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858962"/>
            <a:ext cx="4114800" cy="43894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376" y="1219200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1" y="1858962"/>
            <a:ext cx="4114800" cy="43894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13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11/16/16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5638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172200" y="1219200"/>
            <a:ext cx="2590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14"/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11/16/16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3124200" y="1219200"/>
            <a:ext cx="5638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81000" y="1219200"/>
            <a:ext cx="2590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11/16/16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41148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3733800"/>
            <a:ext cx="41148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1219200"/>
            <a:ext cx="411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15"/>
          <p:cNvSpPr>
            <a:spLocks noGrp="1"/>
          </p:cNvSpPr>
          <p:nvPr>
            <p:ph type="dt" sz="half" idx="17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11/16/16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648200" y="1219200"/>
            <a:ext cx="41148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648200" y="3810000"/>
            <a:ext cx="41148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381000" y="1219200"/>
            <a:ext cx="411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16"/>
          <p:cNvSpPr>
            <a:spLocks noGrp="1"/>
          </p:cNvSpPr>
          <p:nvPr>
            <p:ph type="dt" sz="half" idx="17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11/16/16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7"/>
          <p:cNvCxnSpPr>
            <a:cxnSpLocks noChangeShapeType="1"/>
          </p:cNvCxnSpPr>
          <p:nvPr/>
        </p:nvCxnSpPr>
        <p:spPr bwMode="auto">
          <a:xfrm>
            <a:off x="381000" y="9906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41148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648200" y="1219200"/>
            <a:ext cx="41148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381000" y="3733800"/>
            <a:ext cx="83820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14"/>
          <p:cNvSpPr>
            <a:spLocks noGrp="1"/>
          </p:cNvSpPr>
          <p:nvPr>
            <p:ph type="dt" sz="half" idx="17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11/16/16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26670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3200400" y="1219200"/>
            <a:ext cx="27432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4"/>
          </p:nvPr>
        </p:nvSpPr>
        <p:spPr>
          <a:xfrm>
            <a:off x="6096000" y="1219200"/>
            <a:ext cx="26670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18"/>
          <p:cNvSpPr>
            <a:spLocks noGrp="1"/>
          </p:cNvSpPr>
          <p:nvPr>
            <p:ph type="dt" sz="half" idx="17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11/16/16</a:t>
            </a:fld>
            <a:endParaRPr lang="en-US"/>
          </a:p>
        </p:txBody>
      </p:sp>
      <p:cxnSp>
        <p:nvCxnSpPr>
          <p:cNvPr id="13" name="Straight Connector 7"/>
          <p:cNvCxnSpPr>
            <a:cxnSpLocks noChangeShapeType="1"/>
          </p:cNvCxnSpPr>
          <p:nvPr/>
        </p:nvCxnSpPr>
        <p:spPr bwMode="auto">
          <a:xfrm>
            <a:off x="381000" y="838200"/>
            <a:ext cx="8382000" cy="1588"/>
          </a:xfrm>
          <a:prstGeom prst="line">
            <a:avLst/>
          </a:prstGeom>
          <a:noFill/>
          <a:ln w="28575" cmpd="sng">
            <a:solidFill>
              <a:srgbClr val="003378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41148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48200" y="1219200"/>
            <a:ext cx="41148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381000" y="3810000"/>
            <a:ext cx="41148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4648200" y="3810000"/>
            <a:ext cx="41148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7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Date Placeholder 20"/>
          <p:cNvSpPr>
            <a:spLocks noGrp="1"/>
          </p:cNvSpPr>
          <p:nvPr>
            <p:ph type="dt" sz="half" idx="18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11/16/16</a:t>
            </a:fld>
            <a:endParaRPr lang="en-US"/>
          </a:p>
        </p:txBody>
      </p:sp>
      <p:cxnSp>
        <p:nvCxnSpPr>
          <p:cNvPr id="14" name="Straight Connector 7"/>
          <p:cNvCxnSpPr>
            <a:cxnSpLocks noChangeShapeType="1"/>
          </p:cNvCxnSpPr>
          <p:nvPr/>
        </p:nvCxnSpPr>
        <p:spPr bwMode="auto">
          <a:xfrm>
            <a:off x="381000" y="838200"/>
            <a:ext cx="8382000" cy="1588"/>
          </a:xfrm>
          <a:prstGeom prst="line">
            <a:avLst/>
          </a:prstGeom>
          <a:noFill/>
          <a:ln w="28575" cmpd="sng">
            <a:solidFill>
              <a:srgbClr val="003378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219200"/>
            <a:ext cx="3084513" cy="762000"/>
          </a:xfrm>
          <a:prstGeom prst="rect">
            <a:avLst/>
          </a:prstGeo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19200"/>
            <a:ext cx="5187950" cy="50291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1981200"/>
            <a:ext cx="3084513" cy="42671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10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11/16/16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800600"/>
            <a:ext cx="8382000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1219200"/>
            <a:ext cx="83820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5367338"/>
            <a:ext cx="8382000" cy="88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11/16/16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8840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2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1000" y="38100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324600" y="12192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6324600" y="38100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6"/>
          </p:nvPr>
        </p:nvSpPr>
        <p:spPr>
          <a:xfrm>
            <a:off x="2971800" y="1219200"/>
            <a:ext cx="32004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7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8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9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11/16/16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1000" y="38100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324600" y="12192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6324600" y="3810000"/>
            <a:ext cx="2438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6"/>
          </p:nvPr>
        </p:nvSpPr>
        <p:spPr>
          <a:xfrm>
            <a:off x="2971800" y="1752600"/>
            <a:ext cx="3200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2971800" y="1219200"/>
            <a:ext cx="3200400" cy="381000"/>
          </a:xfrm>
        </p:spPr>
        <p:txBody>
          <a:bodyPr/>
          <a:lstStyle>
            <a:lvl1pPr algn="ctr">
              <a:buNone/>
              <a:defRPr sz="1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9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Date Placeholder 15"/>
          <p:cNvSpPr>
            <a:spLocks noGrp="1"/>
          </p:cNvSpPr>
          <p:nvPr>
            <p:ph type="dt" sz="half" idx="20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11/16/16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6057900" y="3771900"/>
            <a:ext cx="51054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7239000" cy="6324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 rot="5400000">
            <a:off x="-1989137" y="3360737"/>
            <a:ext cx="4648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 rot="5400000">
            <a:off x="-7937" y="6103937"/>
            <a:ext cx="685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15"/>
          <p:cNvSpPr>
            <a:spLocks noGrp="1"/>
          </p:cNvSpPr>
          <p:nvPr>
            <p:ph type="dt" sz="half" idx="12"/>
          </p:nvPr>
        </p:nvSpPr>
        <p:spPr>
          <a:xfrm rot="5400000">
            <a:off x="-84137" y="541337"/>
            <a:ext cx="838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11/16/16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04800"/>
            <a:ext cx="1219200" cy="63246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67400" cy="6324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 rot="5400000">
            <a:off x="-1989137" y="3360737"/>
            <a:ext cx="4648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 rot="5400000">
            <a:off x="-7937" y="6103937"/>
            <a:ext cx="685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12"/>
          <p:cNvSpPr>
            <a:spLocks noGrp="1"/>
          </p:cNvSpPr>
          <p:nvPr>
            <p:ph type="dt" sz="half" idx="12"/>
          </p:nvPr>
        </p:nvSpPr>
        <p:spPr>
          <a:xfrm rot="5400000">
            <a:off x="-84137" y="541337"/>
            <a:ext cx="838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11/16/16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0" y="131064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latin typeface="Tahoma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4" name="Picture 11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7860963" y="132588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2"/>
          <p:cNvSpPr txBox="1">
            <a:spLocks noChangeArrowheads="1"/>
          </p:cNvSpPr>
          <p:nvPr userDrawn="1"/>
        </p:nvSpPr>
        <p:spPr bwMode="auto">
          <a:xfrm>
            <a:off x="13784263" y="132730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latin typeface="Tahoma" charset="0"/>
                <a:ea typeface="ＭＳ Ｐゴシック" pitchFamily="-112" charset="-128"/>
                <a:cs typeface="ＭＳ Ｐゴシック" pitchFamily="-112" charset="-128"/>
              </a:rPr>
              <a:t>The Broad Institute of MIT and Harvard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>
            <a:off x="152400" y="132588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latin typeface="Tahoma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7" name="Picture 14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8013363" y="134112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5"/>
          <p:cNvSpPr txBox="1">
            <a:spLocks noChangeArrowheads="1"/>
          </p:cNvSpPr>
          <p:nvPr userDrawn="1"/>
        </p:nvSpPr>
        <p:spPr bwMode="auto">
          <a:xfrm>
            <a:off x="13936663" y="134254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latin typeface="Tahoma" charset="0"/>
                <a:ea typeface="ＭＳ Ｐゴシック" pitchFamily="-112" charset="-128"/>
                <a:cs typeface="ＭＳ Ｐゴシック" pitchFamily="-112" charset="-128"/>
              </a:rPr>
              <a:t>The Broad Institute of MIT and Harvard</a:t>
            </a:r>
          </a:p>
        </p:txBody>
      </p:sp>
      <p:sp>
        <p:nvSpPr>
          <p:cNvPr id="9" name="Rectangle 16"/>
          <p:cNvSpPr>
            <a:spLocks noChangeArrowheads="1"/>
          </p:cNvSpPr>
          <p:nvPr userDrawn="1"/>
        </p:nvSpPr>
        <p:spPr bwMode="auto">
          <a:xfrm>
            <a:off x="304800" y="134112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latin typeface="Tahoma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0" name="Picture 17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8165763" y="135636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8"/>
          <p:cNvSpPr txBox="1">
            <a:spLocks noChangeArrowheads="1"/>
          </p:cNvSpPr>
          <p:nvPr userDrawn="1"/>
        </p:nvSpPr>
        <p:spPr bwMode="auto">
          <a:xfrm>
            <a:off x="14089063" y="135778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latin typeface="Tahoma" charset="0"/>
                <a:ea typeface="ＭＳ Ｐゴシック" pitchFamily="-112" charset="-128"/>
                <a:cs typeface="ＭＳ Ｐゴシック" pitchFamily="-112" charset="-128"/>
              </a:rPr>
              <a:t>The Broad Institute of MIT and Harvard</a:t>
            </a:r>
          </a:p>
        </p:txBody>
      </p:sp>
      <p:cxnSp>
        <p:nvCxnSpPr>
          <p:cNvPr id="12" name="Straight Connector 15"/>
          <p:cNvCxnSpPr>
            <a:cxnSpLocks noChangeShapeType="1"/>
          </p:cNvCxnSpPr>
          <p:nvPr userDrawn="1"/>
        </p:nvCxnSpPr>
        <p:spPr bwMode="auto">
          <a:xfrm flipV="1">
            <a:off x="306388" y="762000"/>
            <a:ext cx="7237412" cy="1588"/>
          </a:xfrm>
          <a:prstGeom prst="line">
            <a:avLst/>
          </a:prstGeom>
          <a:noFill/>
          <a:ln w="19050">
            <a:solidFill>
              <a:srgbClr val="346975"/>
            </a:solidFill>
            <a:round/>
            <a:headEnd/>
            <a:tailEnd/>
          </a:ln>
        </p:spPr>
      </p:cxnSp>
      <p:pic>
        <p:nvPicPr>
          <p:cNvPr id="13" name="Picture 16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104775"/>
            <a:ext cx="142875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7696200" y="6400800"/>
            <a:ext cx="1295400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06362"/>
            <a:ext cx="7162800" cy="65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60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6021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8840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2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11/16/16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43200"/>
            <a:ext cx="7772400" cy="1500187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11/16/16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382000" cy="5029200"/>
          </a:xfrm>
        </p:spPr>
        <p:txBody>
          <a:bodyPr/>
          <a:lstStyle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82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82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83820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3810000"/>
            <a:ext cx="83820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13"/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11/16/16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200"/>
            <a:ext cx="4114800" cy="50292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 u="none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114800" cy="50292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12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11/16/16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1000" y="1219200"/>
            <a:ext cx="8382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29" name="Title Placeholder 9"/>
          <p:cNvSpPr>
            <a:spLocks noGrp="1"/>
          </p:cNvSpPr>
          <p:nvPr>
            <p:ph type="title"/>
          </p:nvPr>
        </p:nvSpPr>
        <p:spPr bwMode="auto">
          <a:xfrm>
            <a:off x="381000" y="152400"/>
            <a:ext cx="8382000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2400" b="0" kern="1200">
          <a:solidFill>
            <a:srgbClr val="FFFFFF"/>
          </a:solidFill>
          <a:latin typeface="Tahoma"/>
          <a:ea typeface="ＭＳ Ｐゴシック" charset="-128"/>
          <a:cs typeface="ＭＳ Ｐゴシック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kern="1200">
          <a:solidFill>
            <a:schemeClr val="tx1"/>
          </a:solidFill>
          <a:latin typeface="Tahoma"/>
          <a:ea typeface="ＭＳ Ｐゴシック" charset="-128"/>
          <a:cs typeface="ＭＳ Ｐゴシック" charset="-128"/>
        </a:defRPr>
      </a:lvl1pPr>
      <a:lvl2pPr marL="593725" indent="-28575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600" kern="1200">
          <a:solidFill>
            <a:schemeClr val="tx1"/>
          </a:solidFill>
          <a:latin typeface="Tahoma"/>
          <a:ea typeface="ＭＳ Ｐゴシック" charset="-128"/>
          <a:cs typeface="+mn-cs"/>
        </a:defRPr>
      </a:lvl2pPr>
      <a:lvl3pPr marL="868363" indent="-2286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400" kern="1200">
          <a:solidFill>
            <a:schemeClr val="tx1"/>
          </a:solidFill>
          <a:latin typeface="Tahoma"/>
          <a:ea typeface="ＭＳ Ｐゴシック" charset="-128"/>
          <a:cs typeface="+mn-cs"/>
        </a:defRPr>
      </a:lvl3pPr>
      <a:lvl4pPr marL="1143000" indent="-2286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300" kern="1200">
          <a:solidFill>
            <a:schemeClr val="tx1"/>
          </a:solidFill>
          <a:latin typeface="Tahoma"/>
          <a:ea typeface="ＭＳ Ｐゴシック" charset="-128"/>
          <a:cs typeface="+mn-cs"/>
        </a:defRPr>
      </a:lvl4pPr>
      <a:lvl5pPr marL="1416050" indent="-2286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300" kern="1200">
          <a:solidFill>
            <a:schemeClr val="tx1"/>
          </a:solidFill>
          <a:latin typeface="Tahoma"/>
          <a:ea typeface="ＭＳ Ｐゴシック" charset="-128"/>
          <a:cs typeface="+mn-cs"/>
        </a:defRPr>
      </a:lvl5pPr>
      <a:lvl6pPr marL="1783080" indent="-228600" algn="l" defTabSz="457200" rtl="0" eaLnBrk="1" latinLnBrk="0" hangingPunct="1">
        <a:spcBef>
          <a:spcPct val="20000"/>
        </a:spcBef>
        <a:spcAft>
          <a:spcPts val="600"/>
        </a:spcAft>
        <a:buFont typeface="Arial"/>
        <a:buChar char="•"/>
        <a:defRPr sz="1200" kern="1200" baseline="0">
          <a:solidFill>
            <a:schemeClr val="tx1"/>
          </a:solidFill>
          <a:latin typeface="Tahoma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Sequence data analysis I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76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8663" y="1565275"/>
            <a:ext cx="2057400" cy="1273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6" name="Rectangle 5"/>
          <p:cNvSpPr>
            <a:spLocks/>
          </p:cNvSpPr>
          <p:nvPr/>
        </p:nvSpPr>
        <p:spPr bwMode="auto">
          <a:xfrm>
            <a:off x="6851651" y="1066800"/>
            <a:ext cx="1409700" cy="63182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ct val="80000"/>
              </a:lnSpc>
              <a:defRPr/>
            </a:pPr>
            <a:r>
              <a:rPr lang="en-US" sz="2400" dirty="0">
                <a:solidFill>
                  <a:srgbClr val="3344AA"/>
                </a:solidFill>
                <a:latin typeface="+mn-lt"/>
                <a:ea typeface="Gill Sans" pitchFamily="-65" charset="0"/>
                <a:cs typeface="Gill Sans" pitchFamily="-65" charset="0"/>
              </a:rPr>
              <a:t>Sequenced reads</a:t>
            </a:r>
          </a:p>
        </p:txBody>
      </p:sp>
      <p:grpSp>
        <p:nvGrpSpPr>
          <p:cNvPr id="17" name="Group 6"/>
          <p:cNvGrpSpPr>
            <a:grpSpLocks/>
          </p:cNvGrpSpPr>
          <p:nvPr/>
        </p:nvGrpSpPr>
        <p:grpSpPr bwMode="auto">
          <a:xfrm>
            <a:off x="6731001" y="1870075"/>
            <a:ext cx="1652587" cy="841375"/>
            <a:chOff x="0" y="0"/>
            <a:chExt cx="1736" cy="883"/>
          </a:xfrm>
        </p:grpSpPr>
        <p:sp>
          <p:nvSpPr>
            <p:cNvPr id="19" name="Line 7"/>
            <p:cNvSpPr>
              <a:spLocks noChangeShapeType="1"/>
            </p:cNvSpPr>
            <p:nvPr/>
          </p:nvSpPr>
          <p:spPr bwMode="auto">
            <a:xfrm>
              <a:off x="183" y="63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1" name="Line 8"/>
            <p:cNvSpPr>
              <a:spLocks noChangeShapeType="1"/>
            </p:cNvSpPr>
            <p:nvPr/>
          </p:nvSpPr>
          <p:spPr bwMode="auto">
            <a:xfrm>
              <a:off x="400" y="208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2" name="Line 9"/>
            <p:cNvSpPr>
              <a:spLocks noChangeShapeType="1"/>
            </p:cNvSpPr>
            <p:nvPr/>
          </p:nvSpPr>
          <p:spPr bwMode="auto">
            <a:xfrm>
              <a:off x="272" y="143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3" name="Line 10"/>
            <p:cNvSpPr>
              <a:spLocks noChangeShapeType="1"/>
            </p:cNvSpPr>
            <p:nvPr/>
          </p:nvSpPr>
          <p:spPr bwMode="auto">
            <a:xfrm>
              <a:off x="312" y="303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4" name="Line 11"/>
            <p:cNvSpPr>
              <a:spLocks noChangeShapeType="1"/>
            </p:cNvSpPr>
            <p:nvPr/>
          </p:nvSpPr>
          <p:spPr bwMode="auto">
            <a:xfrm>
              <a:off x="489" y="112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5" name="Line 12"/>
            <p:cNvSpPr>
              <a:spLocks noChangeShapeType="1"/>
            </p:cNvSpPr>
            <p:nvPr/>
          </p:nvSpPr>
          <p:spPr bwMode="auto">
            <a:xfrm>
              <a:off x="560" y="28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>
              <a:off x="137" y="223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8" name="Line 14"/>
            <p:cNvSpPr>
              <a:spLocks noChangeShapeType="1"/>
            </p:cNvSpPr>
            <p:nvPr/>
          </p:nvSpPr>
          <p:spPr bwMode="auto">
            <a:xfrm>
              <a:off x="560" y="32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9" name="Line 15"/>
            <p:cNvSpPr>
              <a:spLocks noChangeShapeType="1"/>
            </p:cNvSpPr>
            <p:nvPr/>
          </p:nvSpPr>
          <p:spPr bwMode="auto">
            <a:xfrm>
              <a:off x="649" y="20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752" y="12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1" name="Line 17"/>
            <p:cNvSpPr>
              <a:spLocks noChangeShapeType="1"/>
            </p:cNvSpPr>
            <p:nvPr/>
          </p:nvSpPr>
          <p:spPr bwMode="auto">
            <a:xfrm>
              <a:off x="967" y="423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>
              <a:off x="640" y="392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>
              <a:off x="400" y="40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4" name="Line 20"/>
            <p:cNvSpPr>
              <a:spLocks noChangeShapeType="1"/>
            </p:cNvSpPr>
            <p:nvPr/>
          </p:nvSpPr>
          <p:spPr bwMode="auto">
            <a:xfrm>
              <a:off x="137" y="368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5" name="Line 21"/>
            <p:cNvSpPr>
              <a:spLocks noChangeShapeType="1"/>
            </p:cNvSpPr>
            <p:nvPr/>
          </p:nvSpPr>
          <p:spPr bwMode="auto">
            <a:xfrm>
              <a:off x="0" y="297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6" name="Line 22"/>
            <p:cNvSpPr>
              <a:spLocks noChangeShapeType="1"/>
            </p:cNvSpPr>
            <p:nvPr/>
          </p:nvSpPr>
          <p:spPr bwMode="auto">
            <a:xfrm>
              <a:off x="927" y="32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7" name="Line 23"/>
            <p:cNvSpPr>
              <a:spLocks noChangeShapeType="1"/>
            </p:cNvSpPr>
            <p:nvPr/>
          </p:nvSpPr>
          <p:spPr bwMode="auto">
            <a:xfrm>
              <a:off x="1144" y="177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8" name="Line 24"/>
            <p:cNvSpPr>
              <a:spLocks noChangeShapeType="1"/>
            </p:cNvSpPr>
            <p:nvPr/>
          </p:nvSpPr>
          <p:spPr bwMode="auto">
            <a:xfrm>
              <a:off x="1016" y="112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9" name="Line 25"/>
            <p:cNvSpPr>
              <a:spLocks noChangeShapeType="1"/>
            </p:cNvSpPr>
            <p:nvPr/>
          </p:nvSpPr>
          <p:spPr bwMode="auto">
            <a:xfrm>
              <a:off x="1056" y="272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0" name="Line 26"/>
            <p:cNvSpPr>
              <a:spLocks noChangeShapeType="1"/>
            </p:cNvSpPr>
            <p:nvPr/>
          </p:nvSpPr>
          <p:spPr bwMode="auto">
            <a:xfrm>
              <a:off x="1232" y="8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1" name="Line 27"/>
            <p:cNvSpPr>
              <a:spLocks noChangeShapeType="1"/>
            </p:cNvSpPr>
            <p:nvPr/>
          </p:nvSpPr>
          <p:spPr bwMode="auto">
            <a:xfrm>
              <a:off x="1304" y="248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2" name="Line 28"/>
            <p:cNvSpPr>
              <a:spLocks noChangeShapeType="1"/>
            </p:cNvSpPr>
            <p:nvPr/>
          </p:nvSpPr>
          <p:spPr bwMode="auto">
            <a:xfrm>
              <a:off x="881" y="192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3" name="Line 29"/>
            <p:cNvSpPr>
              <a:spLocks noChangeShapeType="1"/>
            </p:cNvSpPr>
            <p:nvPr/>
          </p:nvSpPr>
          <p:spPr bwMode="auto">
            <a:xfrm>
              <a:off x="1304" y="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4" name="Line 30"/>
            <p:cNvSpPr>
              <a:spLocks noChangeShapeType="1"/>
            </p:cNvSpPr>
            <p:nvPr/>
          </p:nvSpPr>
          <p:spPr bwMode="auto">
            <a:xfrm>
              <a:off x="1392" y="168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5" name="Line 31"/>
            <p:cNvSpPr>
              <a:spLocks noChangeShapeType="1"/>
            </p:cNvSpPr>
            <p:nvPr/>
          </p:nvSpPr>
          <p:spPr bwMode="auto">
            <a:xfrm>
              <a:off x="1496" y="88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1559" y="272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7" name="Line 33"/>
            <p:cNvSpPr>
              <a:spLocks noChangeShapeType="1"/>
            </p:cNvSpPr>
            <p:nvPr/>
          </p:nvSpPr>
          <p:spPr bwMode="auto">
            <a:xfrm>
              <a:off x="1384" y="36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8" name="Line 34"/>
            <p:cNvSpPr>
              <a:spLocks noChangeShapeType="1"/>
            </p:cNvSpPr>
            <p:nvPr/>
          </p:nvSpPr>
          <p:spPr bwMode="auto">
            <a:xfrm>
              <a:off x="1144" y="368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9" name="Line 35"/>
            <p:cNvSpPr>
              <a:spLocks noChangeShapeType="1"/>
            </p:cNvSpPr>
            <p:nvPr/>
          </p:nvSpPr>
          <p:spPr bwMode="auto">
            <a:xfrm>
              <a:off x="881" y="337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0" name="Line 36"/>
            <p:cNvSpPr>
              <a:spLocks noChangeShapeType="1"/>
            </p:cNvSpPr>
            <p:nvPr/>
          </p:nvSpPr>
          <p:spPr bwMode="auto">
            <a:xfrm>
              <a:off x="792" y="263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1" name="Line 37"/>
            <p:cNvSpPr>
              <a:spLocks noChangeShapeType="1"/>
            </p:cNvSpPr>
            <p:nvPr/>
          </p:nvSpPr>
          <p:spPr bwMode="auto">
            <a:xfrm>
              <a:off x="240" y="726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2" name="Line 38"/>
            <p:cNvSpPr>
              <a:spLocks noChangeShapeType="1"/>
            </p:cNvSpPr>
            <p:nvPr/>
          </p:nvSpPr>
          <p:spPr bwMode="auto">
            <a:xfrm>
              <a:off x="449" y="470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3" name="Line 39"/>
            <p:cNvSpPr>
              <a:spLocks noChangeShapeType="1"/>
            </p:cNvSpPr>
            <p:nvPr/>
          </p:nvSpPr>
          <p:spPr bwMode="auto">
            <a:xfrm>
              <a:off x="200" y="621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4" name="Line 40"/>
            <p:cNvSpPr>
              <a:spLocks noChangeShapeType="1"/>
            </p:cNvSpPr>
            <p:nvPr/>
          </p:nvSpPr>
          <p:spPr bwMode="auto">
            <a:xfrm>
              <a:off x="375" y="55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5" name="Line 41"/>
            <p:cNvSpPr>
              <a:spLocks noChangeShapeType="1"/>
            </p:cNvSpPr>
            <p:nvPr/>
          </p:nvSpPr>
          <p:spPr bwMode="auto">
            <a:xfrm>
              <a:off x="649" y="870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6" name="Line 42"/>
            <p:cNvSpPr>
              <a:spLocks noChangeShapeType="1"/>
            </p:cNvSpPr>
            <p:nvPr/>
          </p:nvSpPr>
          <p:spPr bwMode="auto">
            <a:xfrm>
              <a:off x="320" y="83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7" name="Line 43"/>
            <p:cNvSpPr>
              <a:spLocks noChangeShapeType="1"/>
            </p:cNvSpPr>
            <p:nvPr/>
          </p:nvSpPr>
          <p:spPr bwMode="auto">
            <a:xfrm>
              <a:off x="720" y="47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8" name="Line 44"/>
            <p:cNvSpPr>
              <a:spLocks noChangeShapeType="1"/>
            </p:cNvSpPr>
            <p:nvPr/>
          </p:nvSpPr>
          <p:spPr bwMode="auto">
            <a:xfrm>
              <a:off x="640" y="55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9" name="Line 45"/>
            <p:cNvSpPr>
              <a:spLocks noChangeShapeType="1"/>
            </p:cNvSpPr>
            <p:nvPr/>
          </p:nvSpPr>
          <p:spPr bwMode="auto">
            <a:xfrm>
              <a:off x="735" y="71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0" name="Line 46"/>
            <p:cNvSpPr>
              <a:spLocks noChangeShapeType="1"/>
            </p:cNvSpPr>
            <p:nvPr/>
          </p:nvSpPr>
          <p:spPr bwMode="auto">
            <a:xfrm>
              <a:off x="560" y="63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1" name="Line 47"/>
            <p:cNvSpPr>
              <a:spLocks noChangeShapeType="1"/>
            </p:cNvSpPr>
            <p:nvPr/>
          </p:nvSpPr>
          <p:spPr bwMode="auto">
            <a:xfrm>
              <a:off x="560" y="781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2" name="Line 48"/>
            <p:cNvSpPr>
              <a:spLocks noChangeShapeType="1"/>
            </p:cNvSpPr>
            <p:nvPr/>
          </p:nvSpPr>
          <p:spPr bwMode="auto">
            <a:xfrm>
              <a:off x="472" y="710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3" name="Line 49"/>
            <p:cNvSpPr>
              <a:spLocks noChangeShapeType="1"/>
            </p:cNvSpPr>
            <p:nvPr/>
          </p:nvSpPr>
          <p:spPr bwMode="auto">
            <a:xfrm>
              <a:off x="1496" y="585"/>
              <a:ext cx="175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4" name="Line 50"/>
            <p:cNvSpPr>
              <a:spLocks noChangeShapeType="1"/>
            </p:cNvSpPr>
            <p:nvPr/>
          </p:nvSpPr>
          <p:spPr bwMode="auto">
            <a:xfrm>
              <a:off x="961" y="880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5" name="Line 51"/>
            <p:cNvSpPr>
              <a:spLocks noChangeShapeType="1"/>
            </p:cNvSpPr>
            <p:nvPr/>
          </p:nvSpPr>
          <p:spPr bwMode="auto">
            <a:xfrm>
              <a:off x="855" y="591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6" name="Line 52"/>
            <p:cNvSpPr>
              <a:spLocks noChangeShapeType="1"/>
            </p:cNvSpPr>
            <p:nvPr/>
          </p:nvSpPr>
          <p:spPr bwMode="auto">
            <a:xfrm>
              <a:off x="961" y="511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7" name="Line 53"/>
            <p:cNvSpPr>
              <a:spLocks noChangeShapeType="1"/>
            </p:cNvSpPr>
            <p:nvPr/>
          </p:nvSpPr>
          <p:spPr bwMode="auto">
            <a:xfrm>
              <a:off x="1176" y="816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8" name="Line 54"/>
            <p:cNvSpPr>
              <a:spLocks noChangeShapeType="1"/>
            </p:cNvSpPr>
            <p:nvPr/>
          </p:nvSpPr>
          <p:spPr bwMode="auto">
            <a:xfrm>
              <a:off x="849" y="785"/>
              <a:ext cx="173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9" name="Line 55"/>
            <p:cNvSpPr>
              <a:spLocks noChangeShapeType="1"/>
            </p:cNvSpPr>
            <p:nvPr/>
          </p:nvSpPr>
          <p:spPr bwMode="auto">
            <a:xfrm>
              <a:off x="1441" y="465"/>
              <a:ext cx="173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70" name="Line 56"/>
            <p:cNvSpPr>
              <a:spLocks noChangeShapeType="1"/>
            </p:cNvSpPr>
            <p:nvPr/>
          </p:nvSpPr>
          <p:spPr bwMode="auto">
            <a:xfrm>
              <a:off x="1224" y="505"/>
              <a:ext cx="175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71" name="Line 57"/>
            <p:cNvSpPr>
              <a:spLocks noChangeShapeType="1"/>
            </p:cNvSpPr>
            <p:nvPr/>
          </p:nvSpPr>
          <p:spPr bwMode="auto">
            <a:xfrm>
              <a:off x="1264" y="665"/>
              <a:ext cx="175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72" name="Line 58"/>
            <p:cNvSpPr>
              <a:spLocks noChangeShapeType="1"/>
            </p:cNvSpPr>
            <p:nvPr/>
          </p:nvSpPr>
          <p:spPr bwMode="auto">
            <a:xfrm>
              <a:off x="1087" y="585"/>
              <a:ext cx="175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73" name="Line 59"/>
            <p:cNvSpPr>
              <a:spLocks noChangeShapeType="1"/>
            </p:cNvSpPr>
            <p:nvPr/>
          </p:nvSpPr>
          <p:spPr bwMode="auto">
            <a:xfrm>
              <a:off x="1087" y="72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74" name="Line 60"/>
            <p:cNvSpPr>
              <a:spLocks noChangeShapeType="1"/>
            </p:cNvSpPr>
            <p:nvPr/>
          </p:nvSpPr>
          <p:spPr bwMode="auto">
            <a:xfrm>
              <a:off x="1001" y="656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75" name="Line 61"/>
            <p:cNvSpPr>
              <a:spLocks noChangeShapeType="1"/>
            </p:cNvSpPr>
            <p:nvPr/>
          </p:nvSpPr>
          <p:spPr bwMode="auto">
            <a:xfrm>
              <a:off x="183" y="480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</p:grpSp>
      <p:sp>
        <p:nvSpPr>
          <p:cNvPr id="76" name="Rectangle 63"/>
          <p:cNvSpPr>
            <a:spLocks/>
          </p:cNvSpPr>
          <p:nvPr/>
        </p:nvSpPr>
        <p:spPr bwMode="auto">
          <a:xfrm>
            <a:off x="923926" y="1470025"/>
            <a:ext cx="579437" cy="35083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ct val="60000"/>
              </a:lnSpc>
              <a:defRPr/>
            </a:pPr>
            <a:r>
              <a:rPr lang="en-US" sz="2400">
                <a:solidFill>
                  <a:srgbClr val="666666"/>
                </a:solidFill>
                <a:latin typeface="+mn-lt"/>
                <a:ea typeface="Gill Sans" pitchFamily="-65" charset="0"/>
                <a:cs typeface="Gill Sans" pitchFamily="-65" charset="0"/>
              </a:rPr>
              <a:t>cells</a:t>
            </a:r>
          </a:p>
        </p:txBody>
      </p:sp>
      <p:sp>
        <p:nvSpPr>
          <p:cNvPr id="77" name="AutoShape 64"/>
          <p:cNvSpPr>
            <a:spLocks/>
          </p:cNvSpPr>
          <p:nvPr/>
        </p:nvSpPr>
        <p:spPr bwMode="auto">
          <a:xfrm>
            <a:off x="1708151" y="2128837"/>
            <a:ext cx="488950" cy="260350"/>
          </a:xfrm>
          <a:prstGeom prst="rightArrow">
            <a:avLst>
              <a:gd name="adj1" fmla="val 47444"/>
              <a:gd name="adj2" fmla="val 100985"/>
            </a:avLst>
          </a:prstGeom>
          <a:solidFill>
            <a:srgbClr val="3344AA">
              <a:alpha val="81960"/>
            </a:srgbClr>
          </a:solidFill>
          <a:ln w="25400" cap="flat">
            <a:solidFill>
              <a:srgbClr val="666666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kern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78" name="AutoShape 65"/>
          <p:cNvSpPr>
            <a:spLocks/>
          </p:cNvSpPr>
          <p:nvPr/>
        </p:nvSpPr>
        <p:spPr bwMode="auto">
          <a:xfrm>
            <a:off x="6265863" y="2128837"/>
            <a:ext cx="487363" cy="260350"/>
          </a:xfrm>
          <a:prstGeom prst="rightArrow">
            <a:avLst>
              <a:gd name="adj1" fmla="val 47444"/>
              <a:gd name="adj2" fmla="val 100985"/>
            </a:avLst>
          </a:prstGeom>
          <a:solidFill>
            <a:srgbClr val="3344AA">
              <a:alpha val="81960"/>
            </a:srgbClr>
          </a:solidFill>
          <a:ln w="25400" cap="flat">
            <a:solidFill>
              <a:srgbClr val="666666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1100" kern="0">
              <a:solidFill>
                <a:sysClr val="windowText" lastClr="000000"/>
              </a:solidFill>
            </a:endParaRPr>
          </a:p>
        </p:txBody>
      </p:sp>
      <p:pic>
        <p:nvPicPr>
          <p:cNvPr id="80" name="Picture 74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4338" y="1333500"/>
            <a:ext cx="2301875" cy="19573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1" name="Rectangle 75"/>
          <p:cNvSpPr>
            <a:spLocks/>
          </p:cNvSpPr>
          <p:nvPr/>
        </p:nvSpPr>
        <p:spPr bwMode="auto">
          <a:xfrm>
            <a:off x="4652284" y="1120775"/>
            <a:ext cx="1409322" cy="34925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ct val="60000"/>
              </a:lnSpc>
              <a:defRPr/>
            </a:pPr>
            <a:r>
              <a:rPr lang="en-US" sz="2400" dirty="0" smtClean="0">
                <a:solidFill>
                  <a:srgbClr val="666666"/>
                </a:solidFill>
                <a:latin typeface="+mn-lt"/>
                <a:ea typeface="Gill Sans" pitchFamily="-65" charset="0"/>
                <a:cs typeface="Gill Sans" pitchFamily="-65" charset="0"/>
              </a:rPr>
              <a:t>sequencer</a:t>
            </a:r>
            <a:endParaRPr lang="en-US" sz="2400" dirty="0">
              <a:solidFill>
                <a:srgbClr val="666666"/>
              </a:solidFill>
              <a:latin typeface="+mn-lt"/>
              <a:ea typeface="Gill Sans" pitchFamily="-65" charset="0"/>
              <a:cs typeface="Gill Sans" pitchFamily="-65" charset="0"/>
            </a:endParaRPr>
          </a:p>
        </p:txBody>
      </p:sp>
      <p:sp>
        <p:nvSpPr>
          <p:cNvPr id="82" name="AutoShape 76"/>
          <p:cNvSpPr>
            <a:spLocks/>
          </p:cNvSpPr>
          <p:nvPr/>
        </p:nvSpPr>
        <p:spPr bwMode="auto">
          <a:xfrm>
            <a:off x="3949701" y="2152650"/>
            <a:ext cx="487362" cy="258762"/>
          </a:xfrm>
          <a:prstGeom prst="rightArrow">
            <a:avLst>
              <a:gd name="adj1" fmla="val 47444"/>
              <a:gd name="adj2" fmla="val 100985"/>
            </a:avLst>
          </a:prstGeom>
          <a:solidFill>
            <a:srgbClr val="3344AA">
              <a:alpha val="81960"/>
            </a:srgbClr>
          </a:solidFill>
          <a:ln w="25400" cap="flat">
            <a:solidFill>
              <a:srgbClr val="666666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kern="0">
              <a:solidFill>
                <a:sysClr val="windowText" lastClr="000000"/>
              </a:solidFill>
              <a:latin typeface="+mn-lt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94" y="1817855"/>
            <a:ext cx="1164111" cy="824961"/>
          </a:xfrm>
          <a:prstGeom prst="rect">
            <a:avLst/>
          </a:prstGeom>
        </p:spPr>
      </p:pic>
      <p:sp>
        <p:nvSpPr>
          <p:cNvPr id="79" name="Rectangle 73"/>
          <p:cNvSpPr>
            <a:spLocks/>
          </p:cNvSpPr>
          <p:nvPr/>
        </p:nvSpPr>
        <p:spPr bwMode="auto">
          <a:xfrm>
            <a:off x="2667000" y="1980839"/>
            <a:ext cx="709612" cy="36353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lnSpc>
                <a:spcPct val="140000"/>
              </a:lnSpc>
              <a:defRPr/>
            </a:pPr>
            <a:r>
              <a:rPr lang="en-US" sz="2000" dirty="0" err="1" smtClean="0">
                <a:solidFill>
                  <a:srgbClr val="FFFFFF"/>
                </a:solidFill>
                <a:latin typeface="+mn-lt"/>
                <a:ea typeface="Gill Sans" pitchFamily="-65" charset="0"/>
                <a:cs typeface="Gill Sans" pitchFamily="-65" charset="0"/>
              </a:rPr>
              <a:t>cDNA</a:t>
            </a:r>
            <a:endParaRPr lang="en-US" sz="2000" dirty="0">
              <a:solidFill>
                <a:srgbClr val="FFFFFF"/>
              </a:solidFill>
              <a:latin typeface="+mn-lt"/>
              <a:ea typeface="Gill Sans" pitchFamily="-65" charset="0"/>
              <a:cs typeface="Gill Sans" pitchFamily="-65" charset="0"/>
            </a:endParaRPr>
          </a:p>
        </p:txBody>
      </p:sp>
      <p:sp>
        <p:nvSpPr>
          <p:cNvPr id="89" name="Freeform 46"/>
          <p:cNvSpPr>
            <a:spLocks/>
          </p:cNvSpPr>
          <p:nvPr/>
        </p:nvSpPr>
        <p:spPr bwMode="auto">
          <a:xfrm>
            <a:off x="3871912" y="5561012"/>
            <a:ext cx="1554163" cy="571500"/>
          </a:xfrm>
          <a:custGeom>
            <a:avLst/>
            <a:gdLst>
              <a:gd name="T0" fmla="*/ 0 w 21600"/>
              <a:gd name="T1" fmla="*/ 571500 h 18451"/>
              <a:gd name="T2" fmla="*/ 373575 w 21600"/>
              <a:gd name="T3" fmla="*/ 256650 h 18451"/>
              <a:gd name="T4" fmla="*/ 853926 w 21600"/>
              <a:gd name="T5" fmla="*/ 20536 h 18451"/>
              <a:gd name="T6" fmla="*/ 1554163 w 21600"/>
              <a:gd name="T7" fmla="*/ 571500 h 18451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18451"/>
              <a:gd name="T14" fmla="*/ 21600 w 21600"/>
              <a:gd name="T15" fmla="*/ 18451 h 184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18451">
                <a:moveTo>
                  <a:pt x="0" y="18451"/>
                </a:moveTo>
                <a:cubicBezTo>
                  <a:pt x="0" y="18451"/>
                  <a:pt x="2225" y="5745"/>
                  <a:pt x="5192" y="8286"/>
                </a:cubicBezTo>
                <a:cubicBezTo>
                  <a:pt x="8159" y="10827"/>
                  <a:pt x="7418" y="-3149"/>
                  <a:pt x="11868" y="663"/>
                </a:cubicBezTo>
                <a:cubicBezTo>
                  <a:pt x="16319" y="4475"/>
                  <a:pt x="21600" y="18451"/>
                  <a:pt x="21600" y="18451"/>
                </a:cubicBezTo>
              </a:path>
            </a:pathLst>
          </a:custGeom>
          <a:solidFill>
            <a:schemeClr val="accent1"/>
          </a:solidFill>
          <a:ln w="25400" cap="flat">
            <a:solidFill>
              <a:srgbClr val="3344AA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0" name="Freeform 47"/>
          <p:cNvSpPr>
            <a:spLocks/>
          </p:cNvSpPr>
          <p:nvPr/>
        </p:nvSpPr>
        <p:spPr bwMode="auto">
          <a:xfrm>
            <a:off x="5889625" y="5703887"/>
            <a:ext cx="1081087" cy="420688"/>
          </a:xfrm>
          <a:custGeom>
            <a:avLst/>
            <a:gdLst>
              <a:gd name="T0" fmla="*/ 0 w 21600"/>
              <a:gd name="T1" fmla="*/ 420688 h 16987"/>
              <a:gd name="T2" fmla="*/ 182934 w 21600"/>
              <a:gd name="T3" fmla="*/ 214938 h 16987"/>
              <a:gd name="T4" fmla="*/ 498952 w 21600"/>
              <a:gd name="T5" fmla="*/ 50348 h 16987"/>
              <a:gd name="T6" fmla="*/ 781686 w 21600"/>
              <a:gd name="T7" fmla="*/ 91508 h 16987"/>
              <a:gd name="T8" fmla="*/ 1081087 w 21600"/>
              <a:gd name="T9" fmla="*/ 420688 h 169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600"/>
              <a:gd name="T16" fmla="*/ 0 h 16987"/>
              <a:gd name="T17" fmla="*/ 21600 w 21600"/>
              <a:gd name="T18" fmla="*/ 16987 h 1698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16987">
                <a:moveTo>
                  <a:pt x="0" y="16987"/>
                </a:moveTo>
                <a:cubicBezTo>
                  <a:pt x="0" y="16987"/>
                  <a:pt x="332" y="10341"/>
                  <a:pt x="3655" y="8679"/>
                </a:cubicBezTo>
                <a:cubicBezTo>
                  <a:pt x="6978" y="7018"/>
                  <a:pt x="7311" y="-4613"/>
                  <a:pt x="9969" y="2033"/>
                </a:cubicBezTo>
                <a:cubicBezTo>
                  <a:pt x="12628" y="8679"/>
                  <a:pt x="13625" y="3695"/>
                  <a:pt x="15618" y="3695"/>
                </a:cubicBezTo>
                <a:cubicBezTo>
                  <a:pt x="17612" y="3695"/>
                  <a:pt x="21600" y="16987"/>
                  <a:pt x="21600" y="16987"/>
                </a:cubicBezTo>
              </a:path>
            </a:pathLst>
          </a:custGeom>
          <a:solidFill>
            <a:schemeClr val="accent1"/>
          </a:solidFill>
          <a:ln w="25400" cap="flat">
            <a:solidFill>
              <a:srgbClr val="3344AA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1" name="Freeform 48"/>
          <p:cNvSpPr>
            <a:spLocks/>
          </p:cNvSpPr>
          <p:nvPr/>
        </p:nvSpPr>
        <p:spPr bwMode="auto">
          <a:xfrm>
            <a:off x="2058987" y="5332412"/>
            <a:ext cx="1349375" cy="800100"/>
          </a:xfrm>
          <a:custGeom>
            <a:avLst/>
            <a:gdLst>
              <a:gd name="T0" fmla="*/ 0 w 21600"/>
              <a:gd name="T1" fmla="*/ 800100 h 19791"/>
              <a:gd name="T2" fmla="*/ 162425 w 21600"/>
              <a:gd name="T3" fmla="*/ 177072 h 19791"/>
              <a:gd name="T4" fmla="*/ 413496 w 21600"/>
              <a:gd name="T5" fmla="*/ 21305 h 19791"/>
              <a:gd name="T6" fmla="*/ 661256 w 21600"/>
              <a:gd name="T7" fmla="*/ 103696 h 19791"/>
              <a:gd name="T8" fmla="*/ 1027649 w 21600"/>
              <a:gd name="T9" fmla="*/ 157263 h 19791"/>
              <a:gd name="T10" fmla="*/ 1349375 w 21600"/>
              <a:gd name="T11" fmla="*/ 800100 h 1979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0 h 19791"/>
              <a:gd name="T20" fmla="*/ 21600 w 21600"/>
              <a:gd name="T21" fmla="*/ 19791 h 1979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19791">
                <a:moveTo>
                  <a:pt x="0" y="19791"/>
                </a:moveTo>
                <a:cubicBezTo>
                  <a:pt x="0" y="19791"/>
                  <a:pt x="1891" y="4380"/>
                  <a:pt x="2600" y="4380"/>
                </a:cubicBezTo>
                <a:cubicBezTo>
                  <a:pt x="3310" y="4380"/>
                  <a:pt x="4533" y="-1809"/>
                  <a:pt x="6619" y="527"/>
                </a:cubicBezTo>
                <a:cubicBezTo>
                  <a:pt x="8952" y="3139"/>
                  <a:pt x="7113" y="-1631"/>
                  <a:pt x="10585" y="2565"/>
                </a:cubicBezTo>
                <a:cubicBezTo>
                  <a:pt x="13875" y="6540"/>
                  <a:pt x="15505" y="3890"/>
                  <a:pt x="16450" y="3890"/>
                </a:cubicBezTo>
                <a:cubicBezTo>
                  <a:pt x="17396" y="3890"/>
                  <a:pt x="21600" y="19791"/>
                  <a:pt x="21600" y="19791"/>
                </a:cubicBezTo>
              </a:path>
            </a:pathLst>
          </a:custGeom>
          <a:solidFill>
            <a:schemeClr val="accent1"/>
          </a:solidFill>
          <a:ln w="25400" cap="flat">
            <a:solidFill>
              <a:srgbClr val="3344AA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" name="Rectangle 52"/>
          <p:cNvSpPr>
            <a:spLocks/>
          </p:cNvSpPr>
          <p:nvPr/>
        </p:nvSpPr>
        <p:spPr bwMode="auto">
          <a:xfrm>
            <a:off x="1898650" y="6151562"/>
            <a:ext cx="5214937" cy="142875"/>
          </a:xfrm>
          <a:prstGeom prst="rect">
            <a:avLst/>
          </a:prstGeom>
          <a:solidFill>
            <a:srgbClr val="0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/>
            <a:endParaRPr lang="en-US" sz="3000">
              <a:solidFill>
                <a:srgbClr val="000000"/>
              </a:solidFill>
              <a:sym typeface="Gill Sans" pitchFamily="-65" charset="0"/>
            </a:endParaRPr>
          </a:p>
        </p:txBody>
      </p:sp>
      <p:sp>
        <p:nvSpPr>
          <p:cNvPr id="93" name="Rectangle 53"/>
          <p:cNvSpPr>
            <a:spLocks/>
          </p:cNvSpPr>
          <p:nvPr/>
        </p:nvSpPr>
        <p:spPr bwMode="auto">
          <a:xfrm>
            <a:off x="1371600" y="6240462"/>
            <a:ext cx="1036637" cy="312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eaLnBrk="1" hangingPunct="1">
              <a:lnSpc>
                <a:spcPct val="90000"/>
              </a:lnSpc>
            </a:pPr>
            <a:r>
              <a:rPr lang="en-US" sz="2100">
                <a:solidFill>
                  <a:srgbClr val="000000"/>
                </a:solidFill>
                <a:ea typeface="Gill Sans" pitchFamily="-65" charset="0"/>
                <a:cs typeface="Gill Sans" pitchFamily="-65" charset="0"/>
                <a:sym typeface="Gill Sans" pitchFamily="-65" charset="0"/>
              </a:rPr>
              <a:t>genome</a:t>
            </a:r>
          </a:p>
        </p:txBody>
      </p:sp>
      <p:sp>
        <p:nvSpPr>
          <p:cNvPr id="94" name="Rectangle 3"/>
          <p:cNvSpPr>
            <a:spLocks/>
          </p:cNvSpPr>
          <p:nvPr/>
        </p:nvSpPr>
        <p:spPr bwMode="auto">
          <a:xfrm>
            <a:off x="6550025" y="4926012"/>
            <a:ext cx="1036638" cy="5984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eaLnBrk="1" hangingPunct="1">
              <a:lnSpc>
                <a:spcPct val="90000"/>
              </a:lnSpc>
            </a:pPr>
            <a:r>
              <a:rPr lang="en-US" sz="2100">
                <a:solidFill>
                  <a:srgbClr val="3344AA"/>
                </a:solidFill>
                <a:ea typeface="Gill Sans" pitchFamily="-65" charset="0"/>
                <a:cs typeface="Gill Sans" pitchFamily="-65" charset="0"/>
                <a:sym typeface="Gill Sans" pitchFamily="-65" charset="0"/>
              </a:rPr>
              <a:t>read coverage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3048000" y="3657600"/>
            <a:ext cx="2971800" cy="1143000"/>
            <a:chOff x="3048000" y="3657600"/>
            <a:chExt cx="2971800" cy="1143000"/>
          </a:xfrm>
        </p:grpSpPr>
        <p:sp>
          <p:nvSpPr>
            <p:cNvPr id="95" name="Rectangle 94"/>
            <p:cNvSpPr/>
            <p:nvPr/>
          </p:nvSpPr>
          <p:spPr>
            <a:xfrm>
              <a:off x="3048000" y="3657600"/>
              <a:ext cx="2971800" cy="1143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962400" y="4038600"/>
              <a:ext cx="11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Alignment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00" name="Bent-Up Arrow 99"/>
          <p:cNvSpPr/>
          <p:nvPr/>
        </p:nvSpPr>
        <p:spPr>
          <a:xfrm rot="16200000" flipH="1">
            <a:off x="6637020" y="3284220"/>
            <a:ext cx="1295400" cy="822960"/>
          </a:xfrm>
          <a:prstGeom prst="bentUpArrow">
            <a:avLst/>
          </a:prstGeom>
          <a:solidFill>
            <a:srgbClr val="3344AA">
              <a:alpha val="8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Measuring gene expression by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5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 animBg="1"/>
      <p:bldP spid="92" grpId="0" animBg="1"/>
      <p:bldP spid="93" grpId="0"/>
      <p:bldP spid="94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quantifying nucleic acid species in a sample</a:t>
            </a:r>
          </a:p>
          <a:p>
            <a:r>
              <a:rPr lang="en-US" dirty="0" smtClean="0"/>
              <a:t>Collected nucleic acids – al mixed up</a:t>
            </a:r>
          </a:p>
          <a:p>
            <a:r>
              <a:rPr lang="en-US" dirty="0" smtClean="0"/>
              <a:t>Sheared it into roughly equally large pieces – al mixed up</a:t>
            </a:r>
          </a:p>
          <a:p>
            <a:r>
              <a:rPr lang="en-US" dirty="0" smtClean="0"/>
              <a:t>Added adapters so that we can read the pieces in the sequencer</a:t>
            </a:r>
          </a:p>
          <a:p>
            <a:r>
              <a:rPr lang="en-US" dirty="0" smtClean="0"/>
              <a:t>We sequence a small fraction (70 bases) of the pieces</a:t>
            </a:r>
          </a:p>
          <a:p>
            <a:r>
              <a:rPr lang="en-US" b="1" dirty="0" smtClean="0"/>
              <a:t>Objective</a:t>
            </a:r>
            <a:r>
              <a:rPr lang="en-US" dirty="0" smtClean="0"/>
              <a:t>: Given the 70 bases read from each piece, can we determine: </a:t>
            </a:r>
          </a:p>
          <a:p>
            <a:pPr lvl="1"/>
            <a:r>
              <a:rPr lang="en-US" b="1" dirty="0" smtClean="0"/>
              <a:t>what nucleic acids were sequenced were there to begin with?</a:t>
            </a:r>
          </a:p>
          <a:p>
            <a:pPr lvl="1"/>
            <a:r>
              <a:rPr lang="en-US" b="1" dirty="0" smtClean="0"/>
              <a:t> in what proportion?</a:t>
            </a:r>
          </a:p>
          <a:p>
            <a:r>
              <a:rPr lang="en-US" dirty="0" smtClean="0"/>
              <a:t>Strategy: Try to find the place were the 70 base read originated by finding the best place were it matches the genome</a:t>
            </a:r>
          </a:p>
          <a:p>
            <a:r>
              <a:rPr lang="en-US" dirty="0" smtClean="0"/>
              <a:t>Difficulties:</a:t>
            </a:r>
          </a:p>
          <a:p>
            <a:pPr lvl="1"/>
            <a:r>
              <a:rPr lang="en-US" dirty="0" smtClean="0"/>
              <a:t>The genome is large!</a:t>
            </a:r>
          </a:p>
          <a:p>
            <a:pPr lvl="1"/>
            <a:r>
              <a:rPr lang="en-US" dirty="0" smtClean="0"/>
              <a:t>The genome is complicated – lots of </a:t>
            </a:r>
            <a:r>
              <a:rPr lang="en-US" i="1" dirty="0" smtClean="0"/>
              <a:t>repetitive</a:t>
            </a:r>
            <a:r>
              <a:rPr lang="en-US" dirty="0" smtClean="0"/>
              <a:t> sequence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pause for a moment and look at what we are doing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79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98801"/>
            <a:ext cx="8229600" cy="669009"/>
          </a:xfrm>
        </p:spPr>
        <p:txBody>
          <a:bodyPr/>
          <a:lstStyle/>
          <a:p>
            <a:r>
              <a:rPr lang="en-US" dirty="0" smtClean="0"/>
              <a:t>Our typical RNA quantification pipeline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673100" y="1079500"/>
            <a:ext cx="3060700" cy="646331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Upload your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sequence data (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fastq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)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5295902" y="1219200"/>
            <a:ext cx="3390898" cy="369332"/>
          </a:xfrm>
          <a:prstGeom prst="rect">
            <a:avLst/>
          </a:prstGeom>
          <a:noFill/>
          <a:ln w="19050" cmpd="sng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Make report of quality metrics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673100" y="2108200"/>
            <a:ext cx="3058800" cy="369332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Align to the ribosome (Bowtie)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5295902" y="1968500"/>
            <a:ext cx="3390898" cy="646331"/>
          </a:xfrm>
          <a:prstGeom prst="rect">
            <a:avLst/>
          </a:prstGeom>
          <a:noFill/>
          <a:ln w="19050" cmpd="sng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Output ribosomal contamination metrics report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673100" y="3115270"/>
            <a:ext cx="3060699" cy="92333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Align remaining reads to genome (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TopHat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)  or 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transcriptome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 (RSEM)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5295902" y="2832100"/>
            <a:ext cx="3390900" cy="923330"/>
          </a:xfrm>
          <a:prstGeom prst="rect">
            <a:avLst/>
          </a:prstGeom>
          <a:noFill/>
          <a:ln w="19050" cmpd="sng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Produce RNA-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Seq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 report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% aligned, % 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intergenic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, % 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exonic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, % UTR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5295902" y="3886200"/>
            <a:ext cx="3395007" cy="369332"/>
          </a:xfrm>
          <a:prstGeom prst="rect">
            <a:avLst/>
          </a:prstGeom>
          <a:noFill/>
          <a:ln w="19050" cmpd="sng">
            <a:solidFill>
              <a:schemeClr val="accent4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Produce IGV/UCSC friendly files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673100" y="4775200"/>
            <a:ext cx="3060700" cy="369332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Quantify 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transcriptome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5295902" y="4648200"/>
            <a:ext cx="3416299" cy="646331"/>
          </a:xfrm>
          <a:prstGeom prst="rect">
            <a:avLst/>
          </a:prstGeom>
          <a:noFill/>
          <a:ln w="19050" cmpd="sng">
            <a:solidFill>
              <a:srgbClr val="008000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Produce a table with normalized expression values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673100" y="5524500"/>
            <a:ext cx="3060700" cy="92333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Call differentially expressed genes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(if multiple samples)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5295902" y="5676900"/>
            <a:ext cx="3416299" cy="646331"/>
          </a:xfrm>
          <a:prstGeom prst="rect">
            <a:avLst/>
          </a:prstGeom>
          <a:noFill/>
          <a:ln w="19050" cmpd="sng">
            <a:solidFill>
              <a:srgbClr val="008000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Report pairwise significant genes that are differentially expressed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cxnSp>
        <p:nvCxnSpPr>
          <p:cNvPr id="19" name="Straight Arrow Connector 18"/>
          <p:cNvCxnSpPr>
            <a:endCxn id="7" idx="1"/>
          </p:cNvCxnSpPr>
          <p:nvPr/>
        </p:nvCxnSpPr>
        <p:spPr>
          <a:xfrm flipV="1">
            <a:off x="3733800" y="1403866"/>
            <a:ext cx="1562102" cy="5834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chemeClr val="tx1"/>
            </a:solidFill>
            <a:prstDash val="sysDash"/>
            <a:miter lim="800000"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6" idx="2"/>
            <a:endCxn id="8" idx="0"/>
          </p:cNvCxnSpPr>
          <p:nvPr/>
        </p:nvCxnSpPr>
        <p:spPr>
          <a:xfrm flipH="1">
            <a:off x="2202500" y="1725831"/>
            <a:ext cx="950" cy="382369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8" idx="3"/>
            <a:endCxn id="9" idx="1"/>
          </p:cNvCxnSpPr>
          <p:nvPr/>
        </p:nvCxnSpPr>
        <p:spPr>
          <a:xfrm flipV="1">
            <a:off x="3731900" y="2291666"/>
            <a:ext cx="1564002" cy="1200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chemeClr val="tx1"/>
            </a:solidFill>
            <a:prstDash val="sysDash"/>
            <a:miter lim="800000"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8" idx="2"/>
            <a:endCxn id="10" idx="0"/>
          </p:cNvCxnSpPr>
          <p:nvPr/>
        </p:nvCxnSpPr>
        <p:spPr>
          <a:xfrm>
            <a:off x="2202500" y="2477532"/>
            <a:ext cx="950" cy="637738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10" idx="3"/>
            <a:endCxn id="11" idx="1"/>
          </p:cNvCxnSpPr>
          <p:nvPr/>
        </p:nvCxnSpPr>
        <p:spPr>
          <a:xfrm flipV="1">
            <a:off x="3733799" y="3293765"/>
            <a:ext cx="1562103" cy="283170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chemeClr val="tx1"/>
            </a:solidFill>
            <a:prstDash val="sysDash"/>
            <a:miter lim="800000"/>
            <a:headEnd type="none" w="med" len="med"/>
            <a:tailEnd type="arrow"/>
          </a:ln>
          <a:effectLst/>
        </p:spPr>
      </p:cxnSp>
      <p:cxnSp>
        <p:nvCxnSpPr>
          <p:cNvPr id="42" name="Straight Arrow Connector 41"/>
          <p:cNvCxnSpPr>
            <a:stCxn id="10" idx="3"/>
            <a:endCxn id="12" idx="1"/>
          </p:cNvCxnSpPr>
          <p:nvPr/>
        </p:nvCxnSpPr>
        <p:spPr>
          <a:xfrm>
            <a:off x="3733799" y="3576935"/>
            <a:ext cx="1562103" cy="493931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chemeClr val="tx1"/>
            </a:solidFill>
            <a:prstDash val="sysDash"/>
            <a:miter lim="800000"/>
            <a:headEnd type="none" w="med" len="med"/>
            <a:tailEnd type="arrow"/>
          </a:ln>
          <a:effectLst/>
        </p:spPr>
      </p:cxnSp>
      <p:cxnSp>
        <p:nvCxnSpPr>
          <p:cNvPr id="57" name="Straight Arrow Connector 56"/>
          <p:cNvCxnSpPr>
            <a:stCxn id="10" idx="2"/>
            <a:endCxn id="13" idx="0"/>
          </p:cNvCxnSpPr>
          <p:nvPr/>
        </p:nvCxnSpPr>
        <p:spPr>
          <a:xfrm>
            <a:off x="2203450" y="4038600"/>
            <a:ext cx="0" cy="736600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cxnSp>
        <p:nvCxnSpPr>
          <p:cNvPr id="60" name="Straight Arrow Connector 59"/>
          <p:cNvCxnSpPr>
            <a:stCxn id="13" idx="3"/>
            <a:endCxn id="14" idx="1"/>
          </p:cNvCxnSpPr>
          <p:nvPr/>
        </p:nvCxnSpPr>
        <p:spPr>
          <a:xfrm>
            <a:off x="3733800" y="4959866"/>
            <a:ext cx="1562102" cy="11500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chemeClr val="tx1"/>
            </a:solidFill>
            <a:prstDash val="sysDash"/>
            <a:miter lim="800000"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13" idx="2"/>
            <a:endCxn id="16" idx="0"/>
          </p:cNvCxnSpPr>
          <p:nvPr/>
        </p:nvCxnSpPr>
        <p:spPr>
          <a:xfrm>
            <a:off x="2203450" y="5144532"/>
            <a:ext cx="0" cy="379968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16" idx="3"/>
            <a:endCxn id="17" idx="1"/>
          </p:cNvCxnSpPr>
          <p:nvPr/>
        </p:nvCxnSpPr>
        <p:spPr>
          <a:xfrm>
            <a:off x="3733800" y="5986165"/>
            <a:ext cx="1562102" cy="13901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chemeClr val="tx1"/>
            </a:solidFill>
            <a:prstDash val="sysDash"/>
            <a:miter lim="80000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8183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98801"/>
            <a:ext cx="8229600" cy="669009"/>
          </a:xfrm>
        </p:spPr>
        <p:txBody>
          <a:bodyPr/>
          <a:lstStyle/>
          <a:p>
            <a:r>
              <a:rPr lang="en-US" dirty="0" smtClean="0"/>
              <a:t>Alignment requires pre-processing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673100" y="1079500"/>
            <a:ext cx="3060700" cy="646331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Upload your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sequence data (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fastq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)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5295902" y="1219200"/>
            <a:ext cx="3390898" cy="369332"/>
          </a:xfrm>
          <a:prstGeom prst="rect">
            <a:avLst/>
          </a:prstGeom>
          <a:noFill/>
          <a:ln w="19050" cmpd="sng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Make report of quality metrics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673100" y="2108200"/>
            <a:ext cx="3058800" cy="369332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Align to the ribosome (Bowtie)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5295902" y="1968500"/>
            <a:ext cx="3390898" cy="646331"/>
          </a:xfrm>
          <a:prstGeom prst="rect">
            <a:avLst/>
          </a:prstGeom>
          <a:noFill/>
          <a:ln w="19050" cmpd="sng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Output ribosomal contamination metrics report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673100" y="3115270"/>
            <a:ext cx="3060699" cy="92333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Align remaining reads to genome (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TopHat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)  or 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transcriptome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 (RSEM)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cxnSp>
        <p:nvCxnSpPr>
          <p:cNvPr id="19" name="Straight Arrow Connector 18"/>
          <p:cNvCxnSpPr>
            <a:endCxn id="7" idx="1"/>
          </p:cNvCxnSpPr>
          <p:nvPr/>
        </p:nvCxnSpPr>
        <p:spPr>
          <a:xfrm flipV="1">
            <a:off x="3733800" y="1403866"/>
            <a:ext cx="1562102" cy="5834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chemeClr val="tx1"/>
            </a:solidFill>
            <a:prstDash val="sysDash"/>
            <a:miter lim="800000"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6" idx="2"/>
            <a:endCxn id="8" idx="0"/>
          </p:cNvCxnSpPr>
          <p:nvPr/>
        </p:nvCxnSpPr>
        <p:spPr>
          <a:xfrm flipH="1">
            <a:off x="2202500" y="1725831"/>
            <a:ext cx="950" cy="382369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8" idx="3"/>
            <a:endCxn id="9" idx="1"/>
          </p:cNvCxnSpPr>
          <p:nvPr/>
        </p:nvCxnSpPr>
        <p:spPr>
          <a:xfrm flipV="1">
            <a:off x="3731900" y="2291666"/>
            <a:ext cx="1564002" cy="1200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chemeClr val="tx1"/>
            </a:solidFill>
            <a:prstDash val="sysDash"/>
            <a:miter lim="800000"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8" idx="2"/>
            <a:endCxn id="10" idx="0"/>
          </p:cNvCxnSpPr>
          <p:nvPr/>
        </p:nvCxnSpPr>
        <p:spPr>
          <a:xfrm>
            <a:off x="2202500" y="2477532"/>
            <a:ext cx="950" cy="637738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228600" y="47244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bowtie2-build -f mm10.fa </a:t>
            </a:r>
            <a:r>
              <a:rPr lang="en-US" sz="1600" dirty="0" smtClean="0">
                <a:latin typeface="Courier"/>
                <a:cs typeface="Courier"/>
              </a:rPr>
              <a:t>mm10</a:t>
            </a:r>
          </a:p>
          <a:p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err="1" smtClean="0">
                <a:latin typeface="Courier"/>
                <a:cs typeface="Courier"/>
              </a:rPr>
              <a:t>rsem</a:t>
            </a:r>
            <a:r>
              <a:rPr lang="en-US" sz="1600" dirty="0">
                <a:latin typeface="Courier"/>
                <a:cs typeface="Courier"/>
              </a:rPr>
              <a:t>-prepare-reference \</a:t>
            </a:r>
          </a:p>
          <a:p>
            <a:r>
              <a:rPr lang="en-US" sz="1600" dirty="0">
                <a:latin typeface="Courier"/>
                <a:cs typeface="Courier"/>
              </a:rPr>
              <a:t>--</a:t>
            </a:r>
            <a:r>
              <a:rPr lang="en-US" sz="1600" dirty="0" err="1">
                <a:latin typeface="Courier"/>
                <a:cs typeface="Courier"/>
              </a:rPr>
              <a:t>gtf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ucsc.gtf</a:t>
            </a:r>
            <a:r>
              <a:rPr lang="en-US" sz="1600" dirty="0">
                <a:latin typeface="Courier"/>
                <a:cs typeface="Courier"/>
              </a:rPr>
              <a:t> --transcript-to-gene-map </a:t>
            </a:r>
            <a:r>
              <a:rPr lang="en-US" sz="1600" dirty="0" err="1">
                <a:latin typeface="Courier"/>
                <a:cs typeface="Courier"/>
              </a:rPr>
              <a:t>ucsc_into_genesymbol.rsem</a:t>
            </a:r>
            <a:r>
              <a:rPr lang="en-US" sz="1600" dirty="0">
                <a:latin typeface="Courier"/>
                <a:cs typeface="Courier"/>
              </a:rPr>
              <a:t> \</a:t>
            </a:r>
          </a:p>
          <a:p>
            <a:r>
              <a:rPr lang="en-US" sz="1600" dirty="0">
                <a:latin typeface="Courier"/>
                <a:cs typeface="Courier"/>
              </a:rPr>
              <a:t>mm10.fa mm10.rsem</a:t>
            </a:r>
          </a:p>
        </p:txBody>
      </p:sp>
    </p:spTree>
    <p:extLst>
      <p:ext uri="{BB962C8B-B14F-4D97-AF65-F5344CB8AC3E}">
        <p14:creationId xmlns:p14="http://schemas.microsoft.com/office/powerpoint/2010/main" val="3830938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create an “index” of the genome?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88733" y="1151467"/>
            <a:ext cx="2970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latin typeface="Courier"/>
                <a:cs typeface="Courier"/>
              </a:rPr>
              <a:t>ACTTGACCTACT</a:t>
            </a:r>
            <a:r>
              <a:rPr lang="en-US" b="1" baseline="0" dirty="0" smtClean="0">
                <a:latin typeface="Courier"/>
                <a:cs typeface="Courier"/>
              </a:rPr>
              <a:t>N</a:t>
            </a:r>
            <a:r>
              <a:rPr lang="en-US" baseline="0" dirty="0" smtClean="0">
                <a:latin typeface="Courier"/>
                <a:cs typeface="Courier"/>
              </a:rPr>
              <a:t>GGACCCT</a:t>
            </a:r>
            <a:endParaRPr lang="en-US" baseline="0" dirty="0" smtClean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4133" y="1644613"/>
            <a:ext cx="7933267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Courier"/>
                <a:cs typeface="Courier"/>
              </a:rPr>
              <a:t>AAAATCAAATCGTTTTTATTTGAATGGGAAAGAAGATTAAGGGTTTGAAAAAATAGGGACAAAAATTTGAATTTATTTTTTTTGAACTCTATAGAAAACTGGGGAAACTGTTTTTCTTCAACGAACCCTACATTTTATATGCTGAATTAGTTATAAACCAATTTCTTTGAAAATTTTCACAAACTAACTGTTTTCCAATAACTGGGTGGGATTAAATATATATTCACAATGTGATTAGGAATTTTCATAAATATACACGATTTGGTGTAAATCTCATTTTGCGATACAAGTTAGGAGAACTACTTTTAACTCCAGAATTAAATAATTCCGAAAATTATTTCACAACTTCTTGATGTTCGTTATTTATCAGCAGCATTTTTCCAAGTATAGTCCGGATATTCAGACATTACAGAATAACTATAGGAGCGAGTTCTTCAACAAAAAATTCCAGTTCAATCCAAATTAAACAGTAATAAATTATATAATTTTTCTAAATTTTTTATGATCTCCTTTTTTTGTTTCAAGGTCACTTTTTCTACAAAAAGAAACATAATTTGTTTTAATTTTCTAGAAAATGTTTCAATAAAGTTAAAAATTAATTAGGATTTTTTTGTTTTTTTTTGTTTTCGGCTGTGATAAATTGGTTTTCTGTTTTTAAAAAATAATTTTATACGTATTTGGTGAAATACTTAAAATTACCTAATTTAAACTTTTTTTTTCAGAAAACTAGAAAACTGTTCTGAGATTTTGGGCAAAAACCCGACAGAAATTTTTCAATTTTTCTGTGATTAAAAAAAATTTATTTTTTTTACACAAAATTTTGTAGGAACTTCATTTGTTACAATTTTGTCACTTTGAAATTTTTCGAAAATTATTCCGTTCTCAAAATTCCAATTACTTCCATATTTTTCTCTTTTTCCAAAGCTCTCTTTTAAGATTACATTAATATCTGAAAATAAATGAATAAGAAAATCAAAAATTCCTATTAGTACCACGCACTTTTTTGTTCCTTCTTCCGTCATTCTTTCCTTCTTCGTTTGACTCCGCCTATTCTCTAAGCTCCACCCACTTTTGCTCATGGAGCACCCTCTGGCATCACTTAGATAAAGAGGGGGTCTTGAGCTGAAGACTCTGGATAATCGGATTTTTTTAGTAATATGGATTTTAGTAATAACTGATTAAATTATGGTATTAGTTTTTCTGTTCCAATTAATTTTTTTATTACTTATTTTTGAAAATATTCATAAACCTAGAGTCTTCTAATTTTATGTTATTAAAAATTCAGACTTTTTTTGAAATTTTCACTTTCAATTTTTTGATTTTAAATTTTCTGAAGACTAAAATATTTAAAAAATTATTTACTTCAACTTTTTTTAAAATTTAAAATGCTTTTTCAAAATTCCGAACATTTTTTACAACTTAAAAAACTTATTCAATTCTAAAATGTTTAATAAAGTTTCAGGAAAATAAAAAATGCTGGGACTCGTTTGCAAAATACTCGTTGTGCTCTGCTTGTCTGTGCTCTGCCTCACAGTCTCAGCTGCTCCAGGTCAGTTTTTTTCCGTTGTTTTGAAGTTTTTGAGATACTGTAACAGTGGTTTTAAGTGTGTCTGGAAGTTTTGAATTTCAAAAACTCGATTTTTTTTGGAAACTTGAAAAAAAAATCTTTTGAAACTCTTAAAATTAAAATCTACTAATTCAGAACTCCCAGTTTATATTTAGAATACAAATTTGCTCAACATTTTCTTTAAAGGAAAGATGGACGGAATTTTAATTTGCACCAAATGTCTTTTTTTCGGTTGACTCATTCACTAAAGTCGAGGGGGAACTTTCAAAATATTGGTTAAATTTTAAAAACACTACGACTGAAAATCTTTTTGCAAAAGTCTTTTTTGTAAACAATTTTTCAGAAAGAAACCATAAATTTCGTTATTATCTAATTTTGCGAAAACTGAGATTTTGTTAGTAAACGAAAAAAAAAATTATGATACAATTCAGAAAATTTTTAAGTAAAATTTTTTAATTAAACAAAAATTACCTTTTTTTTATTTCTGAAATTTCAGTCAACTTTGCTACCGTAGTCACTTTTACGTAAACACTCAGATATGTTAGTACTTTTTTCTTCCGAATAAGGCAAAAATTGAAAATTCTAAGAATCTCGGAACGGAACGAGAATTTTCTAACATTTAAATATTTCATGATTTTTTTGCGTCGTGTTTTTTCGTAAGAATTTTCTAACAAGAAAATTGAGGTGAGTAATGTTTTTCTGCCAATCACCTTGTCACTTTTTTTAGCTGTAGGTTTTTTTGTGAATTTTTCTTCTGAAAATCTTCAACATTTGCGCTTTTTTTGATTATTTTTTTGAACAAATAAGAAATTGTTTCGTCTCAAATTTTTTTACAGAAAAATAAAAAAAAAAAGTTATTTAGACATTTGTTTTATATTTAAAAAAATATTTCCGCTGCAAACGAAAGGCGGAAATGTTTTTTTTTTGATAATTTGTGACGTCACATCACATTTCGAGTAATTGGGTTTCAATGTGATTTTCGTGACATTTTTTTATAATTTTTCAAACAACTTTCTCATGATTATTTATAAAATTGATATTTCCCCGAAATTCTAAATTTAGCAAGATGCCACGAAAATTTTTTTGAAAAATAATAAACAATTTCCCGAAAATCCACACAAAATTTGTCTGTAGAACCTGAAATATTTGTCAAAAACAAAAAAAAAATCCACATAGAATTTTAACCCAATTTCTCTTTCAGGACTCTTCGAGCTGCCGTCCCGTTCCGTACGGCTGATCCGTTCGGATCCGTCGGCCTACGATGGATATGAGAACAGTTTCTACCGGGGATATGGTTCCGACAATCAGCAATTCCGATTCAATTCTCCTCAAAATTGGTAATTTCAGTGGAGGAGCAAAGCTACAAGAACGAATTCTGATAATTTATAAAATTTTGCAAAATGAGAGAATTATTTGTCGTCGCCGCTAATAAATCGTTTTTACATGTTTTTAAAATGTTTTTAGAATAAAATTTAAAAATTTTTTATTGGACTAAAAAATTTCAGTCAATTTCAGCGGGTTTATGACAAAAGTCCGAGAAAAAATGAATAAAAAGTGGTGCGATTTTAACAAACAAAAAAAACACGAACAAAATAAATAGGTAATATACAACAAAAACTTTTTTTCGGCGCCAAAACAATCATCGTTCCAAATCTTTTCCCGATTTTCCCTTATTCTTCGGCATTTTCTTGTTCGTCGCGTCTTCCAGTTCTCGACCCTGGAATAAAATTGTTAAATTAAAAATTTCGGGTATTTTTTCTACTTTT</a:t>
            </a:r>
            <a:endParaRPr lang="en-US" sz="1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93638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create an “index” of the genome?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717800" y="1227667"/>
            <a:ext cx="45719" cy="508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1591733"/>
            <a:ext cx="8382000" cy="526626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93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0"/>
            <a:ext cx="8382000" cy="68579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11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76200"/>
            <a:ext cx="6469988" cy="65913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99440" y="6550223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Trapnell</a:t>
            </a:r>
            <a:r>
              <a:rPr lang="en-US" sz="1400" dirty="0" smtClean="0"/>
              <a:t>, </a:t>
            </a:r>
            <a:r>
              <a:rPr lang="en-US" sz="1400" dirty="0" err="1" smtClean="0"/>
              <a:t>Salzberg</a:t>
            </a:r>
            <a:r>
              <a:rPr lang="en-US" sz="1400" dirty="0" smtClean="0"/>
              <a:t>, Nature Biotechnology 2009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5162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Spaced seed alignment – Hashing the genome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1667" y="1058333"/>
            <a:ext cx="886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G:  </a:t>
            </a:r>
            <a:r>
              <a:rPr lang="en-US" sz="1600" dirty="0" err="1" smtClean="0">
                <a:latin typeface="Courier New"/>
                <a:cs typeface="Courier New"/>
              </a:rPr>
              <a:t>accgattgactgaatggccttaaggggtcctagttgcgagacacatgctgaccgtgggattgaatg</a:t>
            </a:r>
            <a:r>
              <a:rPr lang="en-US" sz="1600" dirty="0" smtClean="0">
                <a:latin typeface="Courier New"/>
                <a:cs typeface="Courier New"/>
              </a:rPr>
              <a:t>……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5600" y="2133600"/>
            <a:ext cx="2523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ourier New"/>
                <a:cs typeface="Courier New"/>
              </a:rPr>
              <a:t>accg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attg</a:t>
            </a:r>
            <a:r>
              <a:rPr lang="en-US" sz="1600" dirty="0" smtClean="0">
                <a:latin typeface="Courier New"/>
                <a:cs typeface="Courier New"/>
              </a:rPr>
              <a:t> **** **** </a:t>
            </a:r>
          </a:p>
        </p:txBody>
      </p:sp>
      <p:sp>
        <p:nvSpPr>
          <p:cNvPr id="7" name="Rectangle 6"/>
          <p:cNvSpPr/>
          <p:nvPr/>
        </p:nvSpPr>
        <p:spPr>
          <a:xfrm>
            <a:off x="584200" y="1066800"/>
            <a:ext cx="1981200" cy="457200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95600" y="2404532"/>
            <a:ext cx="2524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/>
                <a:cs typeface="Courier New"/>
              </a:rPr>
              <a:t>accg</a:t>
            </a:r>
            <a:r>
              <a:rPr lang="en-US" sz="1600" dirty="0" smtClean="0">
                <a:latin typeface="Courier New"/>
                <a:cs typeface="Courier New"/>
              </a:rPr>
              <a:t> **** </a:t>
            </a:r>
            <a:r>
              <a:rPr lang="en-US" sz="1600" dirty="0" err="1" smtClean="0">
                <a:latin typeface="Courier New"/>
                <a:cs typeface="Courier New"/>
              </a:rPr>
              <a:t>actg</a:t>
            </a:r>
            <a:r>
              <a:rPr lang="en-US" sz="1600" dirty="0" smtClean="0">
                <a:latin typeface="Courier New"/>
                <a:cs typeface="Courier New"/>
              </a:rPr>
              <a:t> ****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5600" y="2645936"/>
            <a:ext cx="2524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/>
                <a:cs typeface="Courier New"/>
              </a:rPr>
              <a:t>accg</a:t>
            </a:r>
            <a:r>
              <a:rPr lang="en-US" sz="1600" dirty="0" smtClean="0">
                <a:latin typeface="Courier New"/>
                <a:cs typeface="Courier New"/>
              </a:rPr>
              <a:t> **** **** </a:t>
            </a:r>
            <a:r>
              <a:rPr lang="en-US" sz="1600" dirty="0" err="1" smtClean="0">
                <a:latin typeface="Courier New"/>
                <a:cs typeface="Courier New"/>
              </a:rPr>
              <a:t>aatg</a:t>
            </a:r>
            <a:endParaRPr lang="en-US" sz="1600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95600" y="2946399"/>
            <a:ext cx="2524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**** </a:t>
            </a:r>
            <a:r>
              <a:rPr lang="en-US" sz="1600" dirty="0" err="1" smtClean="0">
                <a:latin typeface="Courier New"/>
                <a:cs typeface="Courier New"/>
              </a:rPr>
              <a:t>attg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actg</a:t>
            </a:r>
            <a:r>
              <a:rPr lang="en-US" sz="1600" dirty="0" smtClean="0">
                <a:latin typeface="Courier New"/>
                <a:cs typeface="Courier New"/>
              </a:rPr>
              <a:t> ****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95600" y="3183466"/>
            <a:ext cx="2524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**** </a:t>
            </a:r>
            <a:r>
              <a:rPr lang="en-US" sz="1600" dirty="0" err="1" smtClean="0">
                <a:latin typeface="Courier New"/>
                <a:cs typeface="Courier New"/>
              </a:rPr>
              <a:t>attg</a:t>
            </a:r>
            <a:r>
              <a:rPr lang="en-US" sz="1600" dirty="0" smtClean="0">
                <a:latin typeface="Courier New"/>
                <a:cs typeface="Courier New"/>
              </a:rPr>
              <a:t> **** </a:t>
            </a:r>
            <a:r>
              <a:rPr lang="en-US" sz="1600" dirty="0" err="1" smtClean="0">
                <a:latin typeface="Courier New"/>
                <a:cs typeface="Courier New"/>
              </a:rPr>
              <a:t>aatg</a:t>
            </a:r>
            <a:endParaRPr lang="en-US" sz="1600" dirty="0" smtClean="0">
              <a:latin typeface="Courier New"/>
              <a:cs typeface="Courier Ne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95600" y="3445934"/>
            <a:ext cx="2524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**** **** </a:t>
            </a:r>
            <a:r>
              <a:rPr lang="en-US" sz="1600" dirty="0" err="1" smtClean="0">
                <a:latin typeface="Courier New"/>
                <a:cs typeface="Courier New"/>
              </a:rPr>
              <a:t>actg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aatg</a:t>
            </a:r>
            <a:endParaRPr lang="en-US" sz="1600" dirty="0" smtClean="0">
              <a:latin typeface="Courier New"/>
              <a:cs typeface="Courier New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395703" y="2302821"/>
            <a:ext cx="338666" cy="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395703" y="2573753"/>
            <a:ext cx="338666" cy="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5742836" y="2150420"/>
          <a:ext cx="438912" cy="1634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912"/>
              </a:tblGrid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0,45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7" name="Straight Arrow Connector 26"/>
          <p:cNvCxnSpPr/>
          <p:nvPr/>
        </p:nvCxnSpPr>
        <p:spPr>
          <a:xfrm flipV="1">
            <a:off x="5404170" y="2853154"/>
            <a:ext cx="338666" cy="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404170" y="3124029"/>
            <a:ext cx="338666" cy="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395704" y="3386494"/>
            <a:ext cx="338666" cy="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404170" y="3657429"/>
            <a:ext cx="338666" cy="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36600" y="1066800"/>
            <a:ext cx="1981200" cy="457200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5742836" y="4157130"/>
          <a:ext cx="438912" cy="1634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912"/>
              </a:tblGrid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0" name="Group 39"/>
          <p:cNvGrpSpPr/>
          <p:nvPr/>
        </p:nvGrpSpPr>
        <p:grpSpPr>
          <a:xfrm>
            <a:off x="2895600" y="4140310"/>
            <a:ext cx="2847236" cy="1650888"/>
            <a:chOff x="2895600" y="4140310"/>
            <a:chExt cx="2847236" cy="1650888"/>
          </a:xfrm>
        </p:grpSpPr>
        <p:sp>
          <p:nvSpPr>
            <p:cNvPr id="20" name="TextBox 19"/>
            <p:cNvSpPr txBox="1"/>
            <p:nvPr/>
          </p:nvSpPr>
          <p:spPr>
            <a:xfrm>
              <a:off x="2895600" y="4140310"/>
              <a:ext cx="25230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latin typeface="Courier New"/>
                  <a:cs typeface="Courier New"/>
                </a:rPr>
                <a:t>ccga</a:t>
              </a:r>
              <a:r>
                <a:rPr lang="en-US" sz="1600" dirty="0" smtClean="0">
                  <a:latin typeface="Courier New"/>
                  <a:cs typeface="Courier New"/>
                </a:rPr>
                <a:t> </a:t>
              </a:r>
              <a:r>
                <a:rPr lang="en-US" sz="1600" dirty="0" err="1" smtClean="0">
                  <a:latin typeface="Courier New"/>
                  <a:cs typeface="Courier New"/>
                </a:rPr>
                <a:t>ttga</a:t>
              </a:r>
              <a:r>
                <a:rPr lang="en-US" sz="1600" dirty="0" smtClean="0">
                  <a:latin typeface="Courier New"/>
                  <a:cs typeface="Courier New"/>
                </a:rPr>
                <a:t> **** ****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95600" y="4411242"/>
              <a:ext cx="25241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Courier New"/>
                  <a:cs typeface="Courier New"/>
                </a:rPr>
                <a:t>ccga</a:t>
              </a:r>
              <a:r>
                <a:rPr lang="en-US" sz="1600" dirty="0" smtClean="0">
                  <a:latin typeface="Courier New"/>
                  <a:cs typeface="Courier New"/>
                </a:rPr>
                <a:t> **** </a:t>
              </a:r>
              <a:r>
                <a:rPr lang="en-US" sz="1600" dirty="0" err="1" smtClean="0">
                  <a:latin typeface="Courier New"/>
                  <a:cs typeface="Courier New"/>
                </a:rPr>
                <a:t>ctga</a:t>
              </a:r>
              <a:r>
                <a:rPr lang="en-US" sz="1600" dirty="0" smtClean="0">
                  <a:latin typeface="Courier New"/>
                  <a:cs typeface="Courier New"/>
                </a:rPr>
                <a:t> ****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95600" y="4652646"/>
              <a:ext cx="25241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Courier New"/>
                  <a:cs typeface="Courier New"/>
                </a:rPr>
                <a:t>ccga</a:t>
              </a:r>
              <a:r>
                <a:rPr lang="en-US" sz="1600" dirty="0" smtClean="0">
                  <a:latin typeface="Courier New"/>
                  <a:cs typeface="Courier New"/>
                </a:rPr>
                <a:t> **** **** </a:t>
              </a:r>
              <a:r>
                <a:rPr lang="en-US" sz="1600" dirty="0" err="1" smtClean="0">
                  <a:latin typeface="Courier New"/>
                  <a:cs typeface="Courier New"/>
                </a:rPr>
                <a:t>atgg</a:t>
              </a:r>
              <a:endParaRPr lang="en-US" sz="1600" dirty="0" smtClean="0">
                <a:latin typeface="Courier New"/>
                <a:cs typeface="Courier New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95600" y="4953109"/>
              <a:ext cx="25241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Courier New"/>
                  <a:cs typeface="Courier New"/>
                </a:rPr>
                <a:t>**** </a:t>
              </a:r>
              <a:r>
                <a:rPr lang="en-US" sz="1600" dirty="0" err="1" smtClean="0">
                  <a:latin typeface="Courier New"/>
                  <a:cs typeface="Courier New"/>
                </a:rPr>
                <a:t>ttga</a:t>
              </a:r>
              <a:r>
                <a:rPr lang="en-US" sz="1600" dirty="0" smtClean="0">
                  <a:latin typeface="Courier New"/>
                  <a:cs typeface="Courier New"/>
                </a:rPr>
                <a:t> </a:t>
              </a:r>
              <a:r>
                <a:rPr lang="en-US" sz="1600" dirty="0" err="1" smtClean="0">
                  <a:latin typeface="Courier New"/>
                  <a:cs typeface="Courier New"/>
                </a:rPr>
                <a:t>ctga</a:t>
              </a:r>
              <a:r>
                <a:rPr lang="en-US" sz="1600" dirty="0" smtClean="0">
                  <a:latin typeface="Courier New"/>
                  <a:cs typeface="Courier New"/>
                </a:rPr>
                <a:t> ****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895600" y="5190176"/>
              <a:ext cx="25241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Courier New"/>
                  <a:cs typeface="Courier New"/>
                </a:rPr>
                <a:t>**** </a:t>
              </a:r>
              <a:r>
                <a:rPr lang="en-US" sz="1600" dirty="0" err="1" smtClean="0">
                  <a:latin typeface="Courier New"/>
                  <a:cs typeface="Courier New"/>
                </a:rPr>
                <a:t>ttga</a:t>
              </a:r>
              <a:r>
                <a:rPr lang="en-US" sz="1600" dirty="0" smtClean="0">
                  <a:latin typeface="Courier New"/>
                  <a:cs typeface="Courier New"/>
                </a:rPr>
                <a:t> **** </a:t>
              </a:r>
              <a:r>
                <a:rPr lang="en-US" sz="1600" dirty="0" err="1" smtClean="0">
                  <a:latin typeface="Courier New"/>
                  <a:cs typeface="Courier New"/>
                </a:rPr>
                <a:t>atgg</a:t>
              </a:r>
              <a:endParaRPr lang="en-US" sz="1600" dirty="0" smtClean="0">
                <a:latin typeface="Courier New"/>
                <a:cs typeface="Courier New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895600" y="5452644"/>
              <a:ext cx="25241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Courier New"/>
                  <a:cs typeface="Courier New"/>
                </a:rPr>
                <a:t>**** **** </a:t>
              </a:r>
              <a:r>
                <a:rPr lang="en-US" sz="1600" dirty="0" err="1" smtClean="0">
                  <a:latin typeface="Courier New"/>
                  <a:cs typeface="Courier New"/>
                </a:rPr>
                <a:t>ctga</a:t>
              </a:r>
              <a:r>
                <a:rPr lang="en-US" sz="1600" dirty="0" smtClean="0">
                  <a:latin typeface="Courier New"/>
                  <a:cs typeface="Courier New"/>
                </a:rPr>
                <a:t> </a:t>
              </a:r>
              <a:r>
                <a:rPr lang="en-US" sz="1600" dirty="0" err="1" smtClean="0">
                  <a:latin typeface="Courier New"/>
                  <a:cs typeface="Courier New"/>
                </a:rPr>
                <a:t>atgg</a:t>
              </a:r>
              <a:endParaRPr lang="en-US" sz="1600" dirty="0" smtClean="0">
                <a:latin typeface="Courier New"/>
                <a:cs typeface="Courier New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5395703" y="4309531"/>
              <a:ext cx="338666" cy="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5395703" y="4580463"/>
              <a:ext cx="338666" cy="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5404170" y="4859864"/>
              <a:ext cx="338666" cy="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5404170" y="5130739"/>
              <a:ext cx="338666" cy="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5395704" y="5393204"/>
              <a:ext cx="338666" cy="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5404170" y="5664139"/>
              <a:ext cx="338666" cy="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2971800" y="1676400"/>
            <a:ext cx="2781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spaced seed positions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705600" y="1066800"/>
            <a:ext cx="495300" cy="457200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153400" y="1066800"/>
            <a:ext cx="495300" cy="457200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60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0" grpId="0"/>
      <p:bldP spid="11" grpId="0"/>
      <p:bldP spid="12" grpId="0"/>
      <p:bldP spid="19" grpId="0" animBg="1"/>
      <p:bldP spid="41" grpId="0"/>
      <p:bldP spid="44" grpId="0" animBg="1"/>
      <p:bldP spid="4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Spaced seed alignment – Mapping reads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1667" y="1058333"/>
            <a:ext cx="886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G:  </a:t>
            </a:r>
            <a:r>
              <a:rPr lang="en-US" sz="1600" dirty="0" err="1" smtClean="0">
                <a:latin typeface="Courier New"/>
                <a:cs typeface="Courier New"/>
              </a:rPr>
              <a:t>accgattgactgaatggccttaaggggtcctagttgcgagacacatgctgaccgtgggattgaatg</a:t>
            </a:r>
            <a:r>
              <a:rPr lang="en-US" sz="1600" dirty="0" smtClean="0">
                <a:latin typeface="Courier New"/>
                <a:cs typeface="Courier New"/>
              </a:rPr>
              <a:t>……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24400" y="2133600"/>
            <a:ext cx="281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"/>
                <a:cs typeface="Times"/>
              </a:rPr>
              <a:t>q</a:t>
            </a:r>
            <a:r>
              <a:rPr lang="en-US" dirty="0" smtClean="0"/>
              <a:t>:  </a:t>
            </a:r>
            <a:r>
              <a:rPr lang="en-US" sz="1600" dirty="0" err="1" smtClean="0">
                <a:latin typeface="Courier New"/>
                <a:cs typeface="Courier New"/>
              </a:rPr>
              <a:t>accg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at</a:t>
            </a:r>
            <a:r>
              <a:rPr lang="en-US" sz="1600" dirty="0" err="1" smtClean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r>
              <a:rPr lang="en-US" sz="1600" dirty="0" err="1" smtClean="0">
                <a:latin typeface="Courier New"/>
                <a:cs typeface="Courier New"/>
              </a:rPr>
              <a:t>g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ac</a:t>
            </a:r>
            <a:r>
              <a:rPr lang="en-US" sz="1600" dirty="0" err="1" smtClean="0">
                <a:solidFill>
                  <a:srgbClr val="FF0000"/>
                </a:solidFill>
                <a:latin typeface="Courier New"/>
                <a:cs typeface="Courier New"/>
              </a:rPr>
              <a:t>c</a:t>
            </a:r>
            <a:r>
              <a:rPr lang="en-US" sz="1600" dirty="0" err="1" smtClean="0">
                <a:latin typeface="Courier New"/>
                <a:cs typeface="Courier New"/>
              </a:rPr>
              <a:t>g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aatg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2133600"/>
            <a:ext cx="2523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ourier New"/>
                <a:cs typeface="Courier New"/>
              </a:rPr>
              <a:t>accg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attg</a:t>
            </a:r>
            <a:r>
              <a:rPr lang="en-US" sz="1600" dirty="0" smtClean="0">
                <a:latin typeface="Courier New"/>
                <a:cs typeface="Courier New"/>
              </a:rPr>
              <a:t> **** ****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2404532"/>
            <a:ext cx="2524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/>
                <a:cs typeface="Courier New"/>
              </a:rPr>
              <a:t>accg</a:t>
            </a:r>
            <a:r>
              <a:rPr lang="en-US" sz="1600" dirty="0" smtClean="0">
                <a:latin typeface="Courier New"/>
                <a:cs typeface="Courier New"/>
              </a:rPr>
              <a:t> **** </a:t>
            </a:r>
            <a:r>
              <a:rPr lang="en-US" sz="1600" dirty="0" err="1" smtClean="0">
                <a:latin typeface="Courier New"/>
                <a:cs typeface="Courier New"/>
              </a:rPr>
              <a:t>actg</a:t>
            </a:r>
            <a:r>
              <a:rPr lang="en-US" sz="1600" dirty="0" smtClean="0">
                <a:latin typeface="Courier New"/>
                <a:cs typeface="Courier New"/>
              </a:rPr>
              <a:t> ****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2645936"/>
            <a:ext cx="2524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/>
                <a:cs typeface="Courier New"/>
              </a:rPr>
              <a:t>accg</a:t>
            </a:r>
            <a:r>
              <a:rPr lang="en-US" sz="1600" dirty="0" smtClean="0">
                <a:latin typeface="Courier New"/>
                <a:cs typeface="Courier New"/>
              </a:rPr>
              <a:t> **** **** </a:t>
            </a:r>
            <a:r>
              <a:rPr lang="en-US" sz="1600" dirty="0" err="1" smtClean="0">
                <a:latin typeface="Courier New"/>
                <a:cs typeface="Courier New"/>
              </a:rPr>
              <a:t>aatg</a:t>
            </a:r>
            <a:endParaRPr lang="en-US" sz="1600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2946399"/>
            <a:ext cx="2524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**** </a:t>
            </a:r>
            <a:r>
              <a:rPr lang="en-US" sz="1600" dirty="0" err="1" smtClean="0">
                <a:latin typeface="Courier New"/>
                <a:cs typeface="Courier New"/>
              </a:rPr>
              <a:t>attg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actg</a:t>
            </a:r>
            <a:r>
              <a:rPr lang="en-US" sz="1600" dirty="0" smtClean="0">
                <a:latin typeface="Courier New"/>
                <a:cs typeface="Courier New"/>
              </a:rPr>
              <a:t> ****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3183466"/>
            <a:ext cx="2524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**** </a:t>
            </a:r>
            <a:r>
              <a:rPr lang="en-US" sz="1600" dirty="0" err="1" smtClean="0">
                <a:latin typeface="Courier New"/>
                <a:cs typeface="Courier New"/>
              </a:rPr>
              <a:t>attg</a:t>
            </a:r>
            <a:r>
              <a:rPr lang="en-US" sz="1600" dirty="0" smtClean="0">
                <a:latin typeface="Courier New"/>
                <a:cs typeface="Courier New"/>
              </a:rPr>
              <a:t> **** </a:t>
            </a:r>
            <a:r>
              <a:rPr lang="en-US" sz="1600" dirty="0" err="1" smtClean="0">
                <a:latin typeface="Courier New"/>
                <a:cs typeface="Courier New"/>
              </a:rPr>
              <a:t>aatg</a:t>
            </a:r>
            <a:endParaRPr lang="en-US" sz="1600" dirty="0" smtClean="0">
              <a:latin typeface="Courier New"/>
              <a:cs typeface="Courier Ne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3445934"/>
            <a:ext cx="2524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**** **** </a:t>
            </a:r>
            <a:r>
              <a:rPr lang="en-US" sz="1600" dirty="0" err="1" smtClean="0">
                <a:latin typeface="Courier New"/>
                <a:cs typeface="Courier New"/>
              </a:rPr>
              <a:t>actg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aatg</a:t>
            </a:r>
            <a:endParaRPr lang="en-US" sz="1600" dirty="0" smtClean="0">
              <a:latin typeface="Courier New"/>
              <a:cs typeface="Courier New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881103" y="2302821"/>
            <a:ext cx="338666" cy="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881103" y="2573753"/>
            <a:ext cx="338666" cy="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3228236" y="2150420"/>
          <a:ext cx="438912" cy="1634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912"/>
              </a:tblGrid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0,45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7" name="Straight Arrow Connector 26"/>
          <p:cNvCxnSpPr/>
          <p:nvPr/>
        </p:nvCxnSpPr>
        <p:spPr>
          <a:xfrm flipV="1">
            <a:off x="2889570" y="2853154"/>
            <a:ext cx="338666" cy="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89570" y="3124029"/>
            <a:ext cx="338666" cy="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881104" y="3386494"/>
            <a:ext cx="338666" cy="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889570" y="3657429"/>
            <a:ext cx="338666" cy="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3228236" y="4157130"/>
          <a:ext cx="438912" cy="1634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912"/>
              </a:tblGrid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5" name="Group 39"/>
          <p:cNvGrpSpPr/>
          <p:nvPr/>
        </p:nvGrpSpPr>
        <p:grpSpPr>
          <a:xfrm>
            <a:off x="381000" y="4140310"/>
            <a:ext cx="2847236" cy="1650888"/>
            <a:chOff x="2895600" y="4140310"/>
            <a:chExt cx="2847236" cy="1650888"/>
          </a:xfrm>
        </p:grpSpPr>
        <p:sp>
          <p:nvSpPr>
            <p:cNvPr id="20" name="TextBox 19"/>
            <p:cNvSpPr txBox="1"/>
            <p:nvPr/>
          </p:nvSpPr>
          <p:spPr>
            <a:xfrm>
              <a:off x="2895600" y="4140310"/>
              <a:ext cx="25230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latin typeface="Courier New"/>
                  <a:cs typeface="Courier New"/>
                </a:rPr>
                <a:t>ccga</a:t>
              </a:r>
              <a:r>
                <a:rPr lang="en-US" sz="1600" dirty="0" smtClean="0">
                  <a:latin typeface="Courier New"/>
                  <a:cs typeface="Courier New"/>
                </a:rPr>
                <a:t> </a:t>
              </a:r>
              <a:r>
                <a:rPr lang="en-US" sz="1600" dirty="0" err="1" smtClean="0">
                  <a:latin typeface="Courier New"/>
                  <a:cs typeface="Courier New"/>
                </a:rPr>
                <a:t>ttga</a:t>
              </a:r>
              <a:r>
                <a:rPr lang="en-US" sz="1600" dirty="0" smtClean="0">
                  <a:latin typeface="Courier New"/>
                  <a:cs typeface="Courier New"/>
                </a:rPr>
                <a:t> **** ****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95600" y="4411242"/>
              <a:ext cx="25241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Courier New"/>
                  <a:cs typeface="Courier New"/>
                </a:rPr>
                <a:t>ccga</a:t>
              </a:r>
              <a:r>
                <a:rPr lang="en-US" sz="1600" dirty="0" smtClean="0">
                  <a:latin typeface="Courier New"/>
                  <a:cs typeface="Courier New"/>
                </a:rPr>
                <a:t> **** </a:t>
              </a:r>
              <a:r>
                <a:rPr lang="en-US" sz="1600" dirty="0" err="1" smtClean="0">
                  <a:latin typeface="Courier New"/>
                  <a:cs typeface="Courier New"/>
                </a:rPr>
                <a:t>ctga</a:t>
              </a:r>
              <a:r>
                <a:rPr lang="en-US" sz="1600" dirty="0" smtClean="0">
                  <a:latin typeface="Courier New"/>
                  <a:cs typeface="Courier New"/>
                </a:rPr>
                <a:t> ****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95600" y="4652646"/>
              <a:ext cx="25241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Courier New"/>
                  <a:cs typeface="Courier New"/>
                </a:rPr>
                <a:t>ccga</a:t>
              </a:r>
              <a:r>
                <a:rPr lang="en-US" sz="1600" dirty="0" smtClean="0">
                  <a:latin typeface="Courier New"/>
                  <a:cs typeface="Courier New"/>
                </a:rPr>
                <a:t> **** **** </a:t>
              </a:r>
              <a:r>
                <a:rPr lang="en-US" sz="1600" dirty="0" err="1" smtClean="0">
                  <a:latin typeface="Courier New"/>
                  <a:cs typeface="Courier New"/>
                </a:rPr>
                <a:t>atgg</a:t>
              </a:r>
              <a:endParaRPr lang="en-US" sz="1600" dirty="0" smtClean="0">
                <a:latin typeface="Courier New"/>
                <a:cs typeface="Courier New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95600" y="4953109"/>
              <a:ext cx="25241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Courier New"/>
                  <a:cs typeface="Courier New"/>
                </a:rPr>
                <a:t>**** </a:t>
              </a:r>
              <a:r>
                <a:rPr lang="en-US" sz="1600" dirty="0" err="1" smtClean="0">
                  <a:latin typeface="Courier New"/>
                  <a:cs typeface="Courier New"/>
                </a:rPr>
                <a:t>ttga</a:t>
              </a:r>
              <a:r>
                <a:rPr lang="en-US" sz="1600" dirty="0" smtClean="0">
                  <a:latin typeface="Courier New"/>
                  <a:cs typeface="Courier New"/>
                </a:rPr>
                <a:t> </a:t>
              </a:r>
              <a:r>
                <a:rPr lang="en-US" sz="1600" dirty="0" err="1" smtClean="0">
                  <a:latin typeface="Courier New"/>
                  <a:cs typeface="Courier New"/>
                </a:rPr>
                <a:t>ctga</a:t>
              </a:r>
              <a:r>
                <a:rPr lang="en-US" sz="1600" dirty="0" smtClean="0">
                  <a:latin typeface="Courier New"/>
                  <a:cs typeface="Courier New"/>
                </a:rPr>
                <a:t> ****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895600" y="5190176"/>
              <a:ext cx="25241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Courier New"/>
                  <a:cs typeface="Courier New"/>
                </a:rPr>
                <a:t>**** </a:t>
              </a:r>
              <a:r>
                <a:rPr lang="en-US" sz="1600" dirty="0" err="1" smtClean="0">
                  <a:latin typeface="Courier New"/>
                  <a:cs typeface="Courier New"/>
                </a:rPr>
                <a:t>ttga</a:t>
              </a:r>
              <a:r>
                <a:rPr lang="en-US" sz="1600" dirty="0" smtClean="0">
                  <a:latin typeface="Courier New"/>
                  <a:cs typeface="Courier New"/>
                </a:rPr>
                <a:t> **** </a:t>
              </a:r>
              <a:r>
                <a:rPr lang="en-US" sz="1600" dirty="0" err="1" smtClean="0">
                  <a:latin typeface="Courier New"/>
                  <a:cs typeface="Courier New"/>
                </a:rPr>
                <a:t>atgg</a:t>
              </a:r>
              <a:endParaRPr lang="en-US" sz="1600" dirty="0" smtClean="0">
                <a:latin typeface="Courier New"/>
                <a:cs typeface="Courier New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895600" y="5452644"/>
              <a:ext cx="25241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Courier New"/>
                  <a:cs typeface="Courier New"/>
                </a:rPr>
                <a:t>**** **** </a:t>
              </a:r>
              <a:r>
                <a:rPr lang="en-US" sz="1600" dirty="0" err="1" smtClean="0">
                  <a:latin typeface="Courier New"/>
                  <a:cs typeface="Courier New"/>
                </a:rPr>
                <a:t>ctga</a:t>
              </a:r>
              <a:r>
                <a:rPr lang="en-US" sz="1600" dirty="0" smtClean="0">
                  <a:latin typeface="Courier New"/>
                  <a:cs typeface="Courier New"/>
                </a:rPr>
                <a:t> </a:t>
              </a:r>
              <a:r>
                <a:rPr lang="en-US" sz="1600" dirty="0" err="1" smtClean="0">
                  <a:latin typeface="Courier New"/>
                  <a:cs typeface="Courier New"/>
                </a:rPr>
                <a:t>atgg</a:t>
              </a:r>
              <a:endParaRPr lang="en-US" sz="1600" dirty="0" smtClean="0">
                <a:latin typeface="Courier New"/>
                <a:cs typeface="Courier New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5395703" y="4309531"/>
              <a:ext cx="338666" cy="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5395703" y="4580463"/>
              <a:ext cx="338666" cy="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5404170" y="4859864"/>
              <a:ext cx="338666" cy="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5404170" y="5130739"/>
              <a:ext cx="338666" cy="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5395704" y="5393204"/>
              <a:ext cx="338666" cy="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5404170" y="5664139"/>
              <a:ext cx="338666" cy="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3962400" y="20955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Zapf Dingbats"/>
                <a:ea typeface="Zapf Dingbats"/>
                <a:cs typeface="Zapf Dingbats"/>
              </a:rPr>
              <a:t>✕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962400" y="2653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Zapf Dingbats"/>
                <a:ea typeface="Zapf Dingbats"/>
                <a:cs typeface="Zapf Dingbats"/>
              </a:rPr>
              <a:t>✓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962400" y="23738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Zapf Dingbats"/>
                <a:ea typeface="Zapf Dingbats"/>
                <a:cs typeface="Zapf Dingbats"/>
              </a:rPr>
              <a:t>✕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962400" y="2907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Zapf Dingbats"/>
                <a:ea typeface="Zapf Dingbats"/>
                <a:cs typeface="Zapf Dingbats"/>
              </a:rPr>
              <a:t>✕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962400" y="31866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Zapf Dingbats"/>
                <a:ea typeface="Zapf Dingbats"/>
                <a:cs typeface="Zapf Dingbats"/>
              </a:rPr>
              <a:t>✕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962400" y="34406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Zapf Dingbats"/>
                <a:ea typeface="Zapf Dingbats"/>
                <a:cs typeface="Zapf Dingbats"/>
              </a:rPr>
              <a:t>✕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979198" y="40767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Zapf Dingbats"/>
                <a:ea typeface="Zapf Dingbats"/>
                <a:cs typeface="Zapf Dingbats"/>
              </a:rPr>
              <a:t>✕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979198" y="43804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Zapf Dingbats"/>
                <a:ea typeface="Zapf Dingbats"/>
                <a:cs typeface="Zapf Dingbats"/>
              </a:rPr>
              <a:t>✕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979198" y="49138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Zapf Dingbats"/>
                <a:ea typeface="Zapf Dingbats"/>
                <a:cs typeface="Zapf Dingbats"/>
              </a:rPr>
              <a:t>✕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979198" y="5193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Zapf Dingbats"/>
                <a:ea typeface="Zapf Dingbats"/>
                <a:cs typeface="Zapf Dingbats"/>
              </a:rPr>
              <a:t>✕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979198" y="54599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Zapf Dingbats"/>
                <a:ea typeface="Zapf Dingbats"/>
                <a:cs typeface="Zapf Dingbats"/>
              </a:rPr>
              <a:t>✕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979198" y="46598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Zapf Dingbats"/>
                <a:ea typeface="Zapf Dingbats"/>
                <a:cs typeface="Zapf Dingbats"/>
              </a:rPr>
              <a:t>✕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267200" y="2667000"/>
            <a:ext cx="240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accgattgactgaatg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781800" y="2667000"/>
            <a:ext cx="2401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accgtgggattgaatg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685277" y="3288268"/>
            <a:ext cx="156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r>
              <a:rPr lang="en-US" dirty="0" err="1" smtClean="0"/>
              <a:t>missmatches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123677" y="3288268"/>
            <a:ext cx="156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</a:t>
            </a:r>
            <a:r>
              <a:rPr lang="en-US" dirty="0" err="1" smtClean="0"/>
              <a:t>missmatches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419600" y="4038600"/>
            <a:ext cx="180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Report position 0 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584200" y="1066800"/>
            <a:ext cx="1981200" cy="457200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705600" y="1066800"/>
            <a:ext cx="1981200" cy="457200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191000" y="2438400"/>
            <a:ext cx="2514600" cy="1295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723329"/>
              </p:ext>
            </p:extLst>
          </p:nvPr>
        </p:nvGraphicFramePr>
        <p:xfrm>
          <a:off x="4505325" y="5105400"/>
          <a:ext cx="3962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4" imgW="2641600" imgH="203200" progId="Equation.3">
                  <p:embed/>
                </p:oleObj>
              </mc:Choice>
              <mc:Fallback>
                <p:oleObj name="Equation" r:id="rId4" imgW="2641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5325" y="5105400"/>
                        <a:ext cx="39624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432300" y="4736068"/>
            <a:ext cx="435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But, how confident are we in the placement?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79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/>
      <p:bldP spid="45" grpId="0"/>
      <p:bldP spid="46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 animBg="1"/>
      <p:bldP spid="59" grpId="0" animBg="1"/>
      <p:bldP spid="60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l6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4318000"/>
          </a:xfrm>
          <a:prstGeom prst="rect">
            <a:avLst/>
          </a:prstGeom>
        </p:spPr>
      </p:pic>
      <p:sp useBgFill="1">
        <p:nvSpPr>
          <p:cNvPr id="5" name="Rectangle 4"/>
          <p:cNvSpPr/>
          <p:nvPr/>
        </p:nvSpPr>
        <p:spPr>
          <a:xfrm>
            <a:off x="0" y="1896535"/>
            <a:ext cx="9144000" cy="228599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5"/>
          <p:cNvSpPr/>
          <p:nvPr/>
        </p:nvSpPr>
        <p:spPr>
          <a:xfrm>
            <a:off x="0" y="4182534"/>
            <a:ext cx="9144000" cy="1126066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/>
          <p:cNvSpPr/>
          <p:nvPr/>
        </p:nvSpPr>
        <p:spPr>
          <a:xfrm>
            <a:off x="0" y="5308600"/>
            <a:ext cx="9144000" cy="49106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18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loaded onto memory, they can process thousands of reads/second</a:t>
            </a:r>
          </a:p>
          <a:p>
            <a:r>
              <a:rPr lang="en-US" dirty="0" smtClean="0"/>
              <a:t>Different aligners offer different advantages:</a:t>
            </a:r>
          </a:p>
          <a:p>
            <a:pPr lvl="1"/>
            <a:r>
              <a:rPr lang="en-US" dirty="0" smtClean="0"/>
              <a:t>Sensitivity to variability (aligning to highly variable organisms)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Specificity (at some cost of sensitivity)</a:t>
            </a:r>
          </a:p>
          <a:p>
            <a:r>
              <a:rPr lang="en-US" dirty="0" smtClean="0"/>
              <a:t>It is NOT a solved problem</a:t>
            </a:r>
          </a:p>
          <a:p>
            <a:r>
              <a:rPr lang="en-US" dirty="0" smtClean="0"/>
              <a:t>You really do not know </a:t>
            </a:r>
            <a:r>
              <a:rPr lang="en-US" b="1" dirty="0" smtClean="0"/>
              <a:t>which region was sequenced </a:t>
            </a:r>
            <a:r>
              <a:rPr lang="en-US" dirty="0" smtClean="0"/>
              <a:t>you only know what is </a:t>
            </a:r>
            <a:r>
              <a:rPr lang="en-US" b="1" dirty="0" smtClean="0"/>
              <a:t>the best match</a:t>
            </a:r>
            <a:r>
              <a:rPr lang="en-US" dirty="0" smtClean="0"/>
              <a:t> to the reference. </a:t>
            </a:r>
            <a:endParaRPr lang="en-US" dirty="0"/>
          </a:p>
          <a:p>
            <a:pPr lvl="1"/>
            <a:r>
              <a:rPr lang="en-US" dirty="0" smtClean="0"/>
              <a:t>There could be sequencing errors</a:t>
            </a:r>
          </a:p>
          <a:p>
            <a:pPr lvl="1"/>
            <a:r>
              <a:rPr lang="en-US" dirty="0" smtClean="0"/>
              <a:t>Variability</a:t>
            </a:r>
          </a:p>
          <a:p>
            <a:pPr lvl="1"/>
            <a:r>
              <a:rPr lang="en-US" dirty="0" smtClean="0"/>
              <a:t>Non unique alignments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rely on a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43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219200"/>
            <a:ext cx="6578600" cy="441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read aligners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0135" y="6457890"/>
            <a:ext cx="3813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Pharmaceutics 2015, 7, 523-541; doi:10.3390/pharmaceutics7040523 </a:t>
            </a:r>
            <a:endParaRPr lang="en-US" sz="1000" dirty="0"/>
          </a:p>
          <a:p>
            <a:endParaRPr lang="en-US" sz="1000" baseline="0" dirty="0" smtClean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21068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567" y="762000"/>
            <a:ext cx="4211782" cy="5791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0135" y="6457890"/>
            <a:ext cx="3813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Pharmaceutics 2015, 7, 523-541; doi:10.3390/pharmaceutics7040523 </a:t>
            </a:r>
            <a:endParaRPr lang="en-US" sz="1000" dirty="0"/>
          </a:p>
          <a:p>
            <a:endParaRPr lang="en-US" sz="1000" baseline="0" dirty="0" smtClean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60408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387600" y="3142734"/>
            <a:ext cx="794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10s kb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313683" y="3142734"/>
            <a:ext cx="91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100s </a:t>
            </a:r>
            <a:r>
              <a:rPr lang="en-US" dirty="0" err="1" smtClean="0"/>
              <a:t>bp</a:t>
            </a:r>
            <a:endParaRPr lang="en-US" dirty="0"/>
          </a:p>
        </p:txBody>
      </p:sp>
      <p:pic>
        <p:nvPicPr>
          <p:cNvPr id="22" name="Picture 21" descr="RNASeqAlignmentCartoon_s1.ai"/>
          <p:cNvPicPr>
            <a:picLocks noChangeAspect="1"/>
          </p:cNvPicPr>
          <p:nvPr/>
        </p:nvPicPr>
        <p:blipFill>
          <a:blip r:embed="rId2"/>
          <a:srcRect b="75000"/>
          <a:stretch>
            <a:fillRect/>
          </a:stretch>
        </p:blipFill>
        <p:spPr>
          <a:xfrm>
            <a:off x="762000" y="990600"/>
            <a:ext cx="7620000" cy="533400"/>
          </a:xfrm>
          <a:prstGeom prst="rect">
            <a:avLst/>
          </a:prstGeom>
        </p:spPr>
      </p:pic>
      <p:pic>
        <p:nvPicPr>
          <p:cNvPr id="23" name="Picture 22" descr="RNASeqAlignmentCartoon_s1.a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90600"/>
            <a:ext cx="7620000" cy="2133600"/>
          </a:xfrm>
          <a:prstGeom prst="rect">
            <a:avLst/>
          </a:prstGeom>
        </p:spPr>
      </p:pic>
      <p:pic>
        <p:nvPicPr>
          <p:cNvPr id="24" name="Picture 23" descr="RNASeqAlignmentCartoon_s2.a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990600"/>
            <a:ext cx="7620000" cy="2133600"/>
          </a:xfrm>
          <a:prstGeom prst="rect">
            <a:avLst/>
          </a:prstGeom>
        </p:spPr>
      </p:pic>
      <p:sp>
        <p:nvSpPr>
          <p:cNvPr id="26" name="Vertical Text Placeholder 8"/>
          <p:cNvSpPr txBox="1">
            <a:spLocks/>
          </p:cNvSpPr>
          <p:nvPr/>
        </p:nvSpPr>
        <p:spPr>
          <a:xfrm rot="16200000">
            <a:off x="3238501" y="952501"/>
            <a:ext cx="2209800" cy="8229600"/>
          </a:xfrm>
          <a:prstGeom prst="rect">
            <a:avLst/>
          </a:prstGeom>
        </p:spPr>
        <p:txBody>
          <a:bodyPr vert="eaVert" lIns="91440" tIns="45720" rIns="91440" bIns="45720" rtlCol="0">
            <a:normAutofit fontScale="92500" lnSpcReduction="10000"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000" b="1" dirty="0" smtClean="0"/>
              <a:t>Challenges: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/>
              <a:t>Genes exist at many different expression levels, spanning several orders of magnitude.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/>
              <a:t>Reads originate from both mature mRNA (</a:t>
            </a:r>
            <a:r>
              <a:rPr lang="en-US" sz="2000" dirty="0" err="1" smtClean="0"/>
              <a:t>exons</a:t>
            </a:r>
            <a:r>
              <a:rPr lang="en-US" sz="2000" dirty="0" smtClean="0"/>
              <a:t>) and immature mRNA (</a:t>
            </a:r>
            <a:r>
              <a:rPr lang="en-US" sz="2000" dirty="0" err="1" smtClean="0"/>
              <a:t>introns</a:t>
            </a:r>
            <a:r>
              <a:rPr lang="en-US" sz="2000" dirty="0" smtClean="0"/>
              <a:t>) and it can be problematic to distinguish between them.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/>
              <a:t>Reads are short and genes can have many </a:t>
            </a:r>
            <a:r>
              <a:rPr lang="en-US" sz="2000" dirty="0" err="1" smtClean="0"/>
              <a:t>isoforms</a:t>
            </a:r>
            <a:r>
              <a:rPr lang="en-US" sz="2000" dirty="0" smtClean="0"/>
              <a:t> making it challenging to determine which </a:t>
            </a:r>
            <a:r>
              <a:rPr lang="en-US" sz="2000" dirty="0" err="1" smtClean="0"/>
              <a:t>isoform</a:t>
            </a:r>
            <a:r>
              <a:rPr lang="en-US" sz="2000" dirty="0" smtClean="0"/>
              <a:t> produced each read.</a:t>
            </a:r>
            <a:endParaRPr kumimoji="0" lang="en-US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Tahoma"/>
              </a:rPr>
              <a:t>The RNA-</a:t>
            </a:r>
            <a:r>
              <a:rPr lang="en-US" dirty="0" err="1" smtClean="0">
                <a:cs typeface="Tahoma"/>
              </a:rPr>
              <a:t>Seq</a:t>
            </a:r>
            <a:r>
              <a:rPr lang="en-US" dirty="0" smtClean="0">
                <a:cs typeface="Tahoma"/>
              </a:rPr>
              <a:t> alignment problem</a:t>
            </a:r>
            <a:endParaRPr lang="en-US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97668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liced_read_alignment.png"/>
          <p:cNvPicPr>
            <a:picLocks noChangeAspect="1"/>
          </p:cNvPicPr>
          <p:nvPr/>
        </p:nvPicPr>
        <p:blipFill>
          <a:blip r:embed="rId3"/>
          <a:srcRect t="31935" r="52572" b="23505"/>
          <a:stretch>
            <a:fillRect/>
          </a:stretch>
        </p:blipFill>
        <p:spPr>
          <a:xfrm>
            <a:off x="2514600" y="990600"/>
            <a:ext cx="4800600" cy="4816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38400" y="2073440"/>
            <a:ext cx="4572000" cy="152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0" y="3673640"/>
            <a:ext cx="4876800" cy="1981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Tahoma"/>
              </a:rPr>
              <a:t>Mapping RNA-</a:t>
            </a:r>
            <a:r>
              <a:rPr lang="en-US" dirty="0" err="1">
                <a:solidFill>
                  <a:schemeClr val="bg1"/>
                </a:solidFill>
                <a:cs typeface="Tahoma"/>
              </a:rPr>
              <a:t>Seq</a:t>
            </a:r>
            <a:r>
              <a:rPr lang="en-US" dirty="0">
                <a:solidFill>
                  <a:schemeClr val="bg1"/>
                </a:solidFill>
                <a:cs typeface="Tahoma"/>
              </a:rPr>
              <a:t> reads: Exon-first spliced alignment (e.g. </a:t>
            </a:r>
            <a:r>
              <a:rPr lang="en-US" dirty="0" err="1">
                <a:solidFill>
                  <a:schemeClr val="bg1"/>
                </a:solidFill>
                <a:cs typeface="Tahoma"/>
              </a:rPr>
              <a:t>TopHat</a:t>
            </a:r>
            <a:r>
              <a:rPr lang="en-US" dirty="0" smtClean="0">
                <a:solidFill>
                  <a:schemeClr val="bg1"/>
                </a:solidFill>
                <a:cs typeface="Tahoma"/>
              </a:rPr>
              <a:t>)</a:t>
            </a:r>
            <a:endParaRPr lang="en-US" dirty="0">
              <a:solidFill>
                <a:schemeClr val="bg1"/>
              </a:solidFill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8676164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609600" y="990600"/>
            <a:ext cx="800100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lvl="1">
              <a:lnSpc>
                <a:spcPct val="150000"/>
              </a:lnSpc>
              <a:tabLst>
                <a:tab pos="571500" algn="l"/>
              </a:tabLst>
            </a:pPr>
            <a:r>
              <a:rPr lang="en-US" sz="2400" dirty="0"/>
              <a:t>A desktop application </a:t>
            </a:r>
          </a:p>
          <a:p>
            <a:pPr marL="0" lvl="1">
              <a:lnSpc>
                <a:spcPct val="150000"/>
              </a:lnSpc>
              <a:tabLst>
                <a:tab pos="571500" algn="l"/>
              </a:tabLst>
            </a:pPr>
            <a:r>
              <a:rPr lang="en-US" sz="2400" dirty="0"/>
              <a:t>	for the visualization and interactive exploration</a:t>
            </a:r>
          </a:p>
          <a:p>
            <a:pPr marL="0" lvl="1">
              <a:lnSpc>
                <a:spcPct val="150000"/>
              </a:lnSpc>
              <a:tabLst>
                <a:tab pos="571500" algn="l"/>
              </a:tabLst>
            </a:pPr>
            <a:r>
              <a:rPr lang="en-US" sz="2400" dirty="0"/>
              <a:t>		of genomic data</a:t>
            </a:r>
          </a:p>
        </p:txBody>
      </p:sp>
      <p:sp>
        <p:nvSpPr>
          <p:cNvPr id="8195" name="Title 6"/>
          <p:cNvSpPr>
            <a:spLocks noGrp="1"/>
          </p:cNvSpPr>
          <p:nvPr>
            <p:ph type="title"/>
          </p:nvPr>
        </p:nvSpPr>
        <p:spPr>
          <a:xfrm>
            <a:off x="152400" y="106363"/>
            <a:ext cx="8305800" cy="6556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IGV: Integrative Genomics Viewer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609600" y="3048000"/>
            <a:ext cx="2430463" cy="2166938"/>
            <a:chOff x="639" y="2123"/>
            <a:chExt cx="1531" cy="1365"/>
          </a:xfrm>
        </p:grpSpPr>
        <p:pic>
          <p:nvPicPr>
            <p:cNvPr id="8210" name="Picture 80" descr="Picture 33"/>
            <p:cNvPicPr>
              <a:picLocks noChangeAspect="1" noChangeArrowheads="1"/>
            </p:cNvPicPr>
            <p:nvPr/>
          </p:nvPicPr>
          <p:blipFill>
            <a:blip r:embed="rId3"/>
            <a:srcRect l="284"/>
            <a:stretch>
              <a:fillRect/>
            </a:stretch>
          </p:blipFill>
          <p:spPr bwMode="auto">
            <a:xfrm>
              <a:off x="639" y="2123"/>
              <a:ext cx="1531" cy="1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11" name="TextBox 10"/>
            <p:cNvSpPr txBox="1">
              <a:spLocks noChangeArrowheads="1"/>
            </p:cNvSpPr>
            <p:nvPr/>
          </p:nvSpPr>
          <p:spPr bwMode="auto">
            <a:xfrm>
              <a:off x="639" y="3275"/>
              <a:ext cx="912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1" i="1">
                  <a:latin typeface="Calibri" charset="0"/>
                </a:rPr>
                <a:t>Microarrays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1981200" y="3281363"/>
            <a:ext cx="2590800" cy="2163762"/>
            <a:chOff x="1253" y="2390"/>
            <a:chExt cx="1632" cy="1362"/>
          </a:xfrm>
        </p:grpSpPr>
        <p:pic>
          <p:nvPicPr>
            <p:cNvPr id="8208" name="Picture 6" descr="Picture 9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53" y="2390"/>
              <a:ext cx="1632" cy="1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09" name="TextBox 11"/>
            <p:cNvSpPr txBox="1">
              <a:spLocks noChangeArrowheads="1"/>
            </p:cNvSpPr>
            <p:nvPr/>
          </p:nvSpPr>
          <p:spPr bwMode="auto">
            <a:xfrm>
              <a:off x="1253" y="3539"/>
              <a:ext cx="912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1" i="1">
                  <a:latin typeface="Calibri" charset="0"/>
                </a:rPr>
                <a:t>Epigenomics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429000" y="3606800"/>
            <a:ext cx="2209800" cy="2217738"/>
            <a:chOff x="2048" y="2567"/>
            <a:chExt cx="1392" cy="1397"/>
          </a:xfrm>
        </p:grpSpPr>
        <p:pic>
          <p:nvPicPr>
            <p:cNvPr id="8206" name="Picture 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48" y="2567"/>
              <a:ext cx="1392" cy="1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07" name="TextBox 12"/>
            <p:cNvSpPr txBox="1">
              <a:spLocks noChangeArrowheads="1"/>
            </p:cNvSpPr>
            <p:nvPr/>
          </p:nvSpPr>
          <p:spPr bwMode="auto">
            <a:xfrm>
              <a:off x="2048" y="3751"/>
              <a:ext cx="795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1" i="1">
                  <a:latin typeface="Calibri" charset="0"/>
                </a:rPr>
                <a:t>RNA-Seq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4814888" y="3971925"/>
            <a:ext cx="2149475" cy="2081213"/>
            <a:chOff x="2967" y="2787"/>
            <a:chExt cx="1354" cy="1311"/>
          </a:xfrm>
        </p:grpSpPr>
        <p:pic>
          <p:nvPicPr>
            <p:cNvPr id="8204" name="Picture 5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967" y="2787"/>
              <a:ext cx="1354" cy="1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05" name="TextBox 13"/>
            <p:cNvSpPr txBox="1">
              <a:spLocks noChangeArrowheads="1"/>
            </p:cNvSpPr>
            <p:nvPr/>
          </p:nvSpPr>
          <p:spPr bwMode="auto">
            <a:xfrm>
              <a:off x="2967" y="3885"/>
              <a:ext cx="10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1" i="1">
                  <a:latin typeface="Calibri" charset="0"/>
                </a:rPr>
                <a:t>NGS alignments</a:t>
              </a:r>
            </a:p>
          </p:txBody>
        </p: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6491288" y="4224338"/>
            <a:ext cx="2195512" cy="2038350"/>
            <a:chOff x="3890" y="2966"/>
            <a:chExt cx="1383" cy="1284"/>
          </a:xfrm>
        </p:grpSpPr>
        <p:pic>
          <p:nvPicPr>
            <p:cNvPr id="8202" name="Picture 3" descr="Picture 60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890" y="2966"/>
              <a:ext cx="1354" cy="1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03" name="TextBox 13"/>
            <p:cNvSpPr txBox="1">
              <a:spLocks noChangeArrowheads="1"/>
            </p:cNvSpPr>
            <p:nvPr/>
          </p:nvSpPr>
          <p:spPr bwMode="auto">
            <a:xfrm>
              <a:off x="3890" y="4038"/>
              <a:ext cx="138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1" i="1">
                  <a:latin typeface="Calibri" charset="0"/>
                </a:rPr>
                <a:t>Comparative genomics</a:t>
              </a:r>
            </a:p>
          </p:txBody>
        </p:sp>
      </p:grpSp>
      <p:sp>
        <p:nvSpPr>
          <p:cNvPr id="19" name="Title 6"/>
          <p:cNvSpPr txBox="1">
            <a:spLocks/>
          </p:cNvSpPr>
          <p:nvPr/>
        </p:nvSpPr>
        <p:spPr bwMode="auto">
          <a:xfrm>
            <a:off x="304800" y="609600"/>
            <a:ext cx="8153400" cy="65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3600" b="1" kern="0" dirty="0">
              <a:solidFill>
                <a:schemeClr val="tx2"/>
              </a:solidFill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8829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/>
          <p:cNvSpPr txBox="1">
            <a:spLocks/>
          </p:cNvSpPr>
          <p:nvPr/>
        </p:nvSpPr>
        <p:spPr bwMode="auto">
          <a:xfrm>
            <a:off x="152400" y="228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en-US" sz="2600" dirty="0" smtClean="0">
                <a:latin typeface="Gill Sans MT" pitchFamily="34" charset="0"/>
              </a:rPr>
              <a:t>Visualizing</a:t>
            </a:r>
            <a:r>
              <a:rPr lang="en-US" sz="2400" dirty="0" smtClean="0">
                <a:latin typeface="Gill Sans MT" pitchFamily="34" charset="0"/>
              </a:rPr>
              <a:t> read alignments with IGV — </a:t>
            </a:r>
            <a:r>
              <a:rPr lang="en-US" sz="2400" dirty="0" err="1" smtClean="0">
                <a:latin typeface="Gill Sans MT" pitchFamily="34" charset="0"/>
              </a:rPr>
              <a:t>RNASeq</a:t>
            </a:r>
            <a:endParaRPr lang="en-US" sz="2400" dirty="0">
              <a:latin typeface="Gill Sans MT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62400" y="5867400"/>
            <a:ext cx="349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Gap between reads spanning </a:t>
            </a:r>
            <a:r>
              <a:rPr lang="en-US" dirty="0" err="1" smtClean="0"/>
              <a:t>exons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V="1">
            <a:off x="5981700" y="5448300"/>
            <a:ext cx="53340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tat1.overview.colored.by.first.strand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41113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5791200"/>
            <a:ext cx="23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Strand specific library!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505200" y="1219200"/>
            <a:ext cx="533400" cy="381000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953000" y="1447800"/>
            <a:ext cx="533400" cy="381000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747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5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/>
          <p:cNvSpPr txBox="1">
            <a:spLocks/>
          </p:cNvSpPr>
          <p:nvPr/>
        </p:nvSpPr>
        <p:spPr bwMode="auto">
          <a:xfrm>
            <a:off x="152400" y="228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en-US" sz="2600" dirty="0" smtClean="0">
                <a:latin typeface="Gill Sans MT" pitchFamily="34" charset="0"/>
              </a:rPr>
              <a:t>Visualizing read alignments with IGV — zooming out</a:t>
            </a:r>
            <a:endParaRPr lang="en-US" sz="2600" dirty="0">
              <a:latin typeface="Gill Sans MT" pitchFamily="34" charset="0"/>
            </a:endParaRPr>
          </a:p>
        </p:txBody>
      </p:sp>
      <p:pic>
        <p:nvPicPr>
          <p:cNvPr id="9" name="Picture 8" descr="read_alignment_visualization_combined.a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2367"/>
            <a:ext cx="9144000" cy="325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515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to troubleshoot</a:t>
            </a:r>
            <a:endParaRPr lang="en-US" dirty="0"/>
          </a:p>
        </p:txBody>
      </p:sp>
      <p:pic>
        <p:nvPicPr>
          <p:cNvPr id="3" name="Picture 2" descr="il6.close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6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8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 library satisfying assumptions 1 &amp; 2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53291" y="1295400"/>
            <a:ext cx="2161309" cy="22098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52135" y="17532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295400" y="15240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156372" y="18288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219200" y="20574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24000" y="19812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76400" y="21336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36919" y="23064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89319" y="24588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41719" y="26112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394119" y="27636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60719" y="29160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13119" y="30684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81164" y="24668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3564" y="26192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85964" y="27716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90600" y="20574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>
            <a:off x="1352724" y="21336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43000" y="21336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778413" y="2046082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385535" y="16770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2667000" y="914400"/>
            <a:ext cx="2161309" cy="22098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3165844" y="13722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609109" y="11430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70081" y="14478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532909" y="16764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837709" y="16002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990109" y="17526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250628" y="19254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403028" y="20778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555428" y="22302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707828" y="23826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174428" y="25350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326828" y="26874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794873" y="20858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947273" y="22382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099673" y="23906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304309" y="16764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16200000">
            <a:off x="3666433" y="17526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456709" y="17526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>
            <a:off x="3092122" y="1665082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3699244" y="12960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029200" y="1066800"/>
            <a:ext cx="2161309" cy="22098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5528044" y="15246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971309" y="12954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5832281" y="16002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895109" y="18288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99909" y="17526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352309" y="19050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612828" y="20778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765228" y="22302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917628" y="23826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070028" y="25350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536628" y="26874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689028" y="28398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157073" y="22382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309473" y="23906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461873" y="25430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666509" y="18288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rot="16200000">
            <a:off x="6028633" y="19050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818909" y="19050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5400000">
            <a:off x="5454322" y="1817482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6061444" y="14484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2057400" y="3200400"/>
            <a:ext cx="2161309" cy="22098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2556244" y="36582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2999509" y="34290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2860481" y="37338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2923309" y="39624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228109" y="38862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380509" y="40386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641028" y="42114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2793428" y="43638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45828" y="45162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098228" y="46686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564828" y="48210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717228" y="49734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2185273" y="43718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2337673" y="45242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490073" y="46766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2694709" y="39624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16200000">
            <a:off x="3056833" y="40386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2847109" y="40386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5400000">
            <a:off x="2482522" y="3951082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3089644" y="35820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6997700" y="4325112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7988300" y="4553712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5562600" y="47061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6769100" y="4325112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16200000">
            <a:off x="7131224" y="4401312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7283624" y="4553712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rot="5400000">
            <a:off x="6939553" y="4611859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5702300" y="3791712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5918200" y="48411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6286298" y="49855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5715000" y="48585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6070600" y="49935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438698" y="51379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5867400" y="50109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6223000" y="51459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6591098" y="52903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6019800" y="51633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6375400" y="52983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6743498" y="54427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6172200" y="53157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6527800" y="54507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6895898" y="55951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6324600" y="54681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6680200" y="56031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7048298" y="57475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6477000" y="56205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6832600" y="57555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7200698" y="58999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6629400" y="57729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985000" y="59079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353098" y="60523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6781800" y="59253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7137400" y="60603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7505498" y="62047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6934200" y="60777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7289800" y="62127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7620000" y="63317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5448502" y="54935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5804102" y="56285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6172200" y="57729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5600902" y="56459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956502" y="57809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6324600" y="59253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5753302" y="57983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6108902" y="59333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77000" y="60777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8305800" y="4553712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8140700" y="4706112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8293100" y="4858512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V="1">
            <a:off x="6248400" y="3715512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6007100" y="4096512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V="1">
            <a:off x="6172200" y="3867912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>
          <a:xfrm>
            <a:off x="5410200" y="53919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5490464" y="45918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6477000" y="53919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5638800" y="36647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7010400" y="43251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8229600" y="4751324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/>
          <p:cNvSpPr/>
          <p:nvPr/>
        </p:nvSpPr>
        <p:spPr>
          <a:xfrm>
            <a:off x="7543800" y="62301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>
            <a:off x="6972300" y="56713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/>
          <p:cNvSpPr/>
          <p:nvPr/>
        </p:nvSpPr>
        <p:spPr>
          <a:xfrm>
            <a:off x="6210300" y="48966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9" name="Straight Connector 178"/>
          <p:cNvCxnSpPr/>
          <p:nvPr/>
        </p:nvCxnSpPr>
        <p:spPr>
          <a:xfrm flipV="1">
            <a:off x="6248400" y="3581400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6794500" y="3505200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6553200" y="3886200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V="1">
            <a:off x="6718300" y="3657600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3" name="Oval 182"/>
          <p:cNvSpPr/>
          <p:nvPr/>
        </p:nvSpPr>
        <p:spPr>
          <a:xfrm>
            <a:off x="6184900" y="34544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Connector 183"/>
          <p:cNvCxnSpPr/>
          <p:nvPr/>
        </p:nvCxnSpPr>
        <p:spPr>
          <a:xfrm>
            <a:off x="7281164" y="4798583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7052564" y="4798583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rot="16200000">
            <a:off x="7414688" y="4874783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7567088" y="5027183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rot="5400000">
            <a:off x="7223017" y="5085330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Oval 188"/>
          <p:cNvSpPr/>
          <p:nvPr/>
        </p:nvSpPr>
        <p:spPr>
          <a:xfrm>
            <a:off x="7293864" y="4798583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5" name="Straight Connector 194"/>
          <p:cNvCxnSpPr/>
          <p:nvPr/>
        </p:nvCxnSpPr>
        <p:spPr>
          <a:xfrm>
            <a:off x="7620000" y="3962400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7937500" y="3962400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7772400" y="4114800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7924800" y="4267200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Oval 198"/>
          <p:cNvSpPr/>
          <p:nvPr/>
        </p:nvSpPr>
        <p:spPr>
          <a:xfrm>
            <a:off x="7861300" y="41600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0" name="Straight Connector 199"/>
          <p:cNvCxnSpPr/>
          <p:nvPr/>
        </p:nvCxnSpPr>
        <p:spPr>
          <a:xfrm>
            <a:off x="8115098" y="54610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7543800" y="53340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7899400" y="54689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8267498" y="56134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7696200" y="54864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8051800" y="56213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8419898" y="57658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7848600" y="56388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8204200" y="57737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8572298" y="59182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8001000" y="57912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8356600" y="59261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8686800" y="60452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7239000" y="54864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7391400" y="56388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7543800" y="57912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6" name="Oval 215"/>
          <p:cNvSpPr/>
          <p:nvPr/>
        </p:nvSpPr>
        <p:spPr>
          <a:xfrm>
            <a:off x="8610600" y="59436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/>
          <p:cNvSpPr/>
          <p:nvPr/>
        </p:nvSpPr>
        <p:spPr>
          <a:xfrm>
            <a:off x="8039100" y="53848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2" name="Straight Connector 251"/>
          <p:cNvCxnSpPr/>
          <p:nvPr/>
        </p:nvCxnSpPr>
        <p:spPr>
          <a:xfrm>
            <a:off x="5257800" y="49149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>
            <a:off x="5613400" y="50498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>
            <a:off x="5410200" y="50673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5765800" y="52022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>
            <a:off x="5562600" y="52197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>
            <a:off x="5918200" y="53546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>
            <a:off x="5715000" y="53721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>
            <a:off x="5867400" y="55245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>
            <a:off x="5143702" y="57023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>
            <a:off x="5499302" y="58372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>
            <a:off x="5867400" y="59817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5296102" y="58547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5651702" y="59896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>
            <a:off x="5448502" y="60071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5804102" y="61420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7" name="Oval 266"/>
          <p:cNvSpPr/>
          <p:nvPr/>
        </p:nvSpPr>
        <p:spPr>
          <a:xfrm>
            <a:off x="5105400" y="56007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5185664" y="48006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TextBox 268"/>
          <p:cNvSpPr txBox="1"/>
          <p:nvPr/>
        </p:nvSpPr>
        <p:spPr>
          <a:xfrm>
            <a:off x="335280" y="5498068"/>
            <a:ext cx="244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E(# </a:t>
            </a:r>
            <a:r>
              <a:rPr lang="en-US" b="1" dirty="0" err="1" smtClean="0">
                <a:latin typeface="Times"/>
                <a:cs typeface="Times"/>
              </a:rPr>
              <a:t>f</a:t>
            </a:r>
            <a:r>
              <a:rPr lang="en-US" b="1" baseline="-25000" dirty="0" err="1" smtClean="0">
                <a:latin typeface="Times"/>
                <a:cs typeface="Times"/>
              </a:rPr>
              <a:t>g</a:t>
            </a:r>
            <a:r>
              <a:rPr lang="en-US" b="1" dirty="0" smtClean="0">
                <a:latin typeface="Times"/>
                <a:cs typeface="Times"/>
              </a:rPr>
              <a:t>) = #reads *</a:t>
            </a:r>
            <a:r>
              <a:rPr lang="en-US" b="1" dirty="0" err="1" smtClean="0">
                <a:latin typeface="Symbol" charset="2"/>
                <a:cs typeface="Symbol" charset="2"/>
              </a:rPr>
              <a:t>q</a:t>
            </a:r>
            <a:r>
              <a:rPr lang="en-US" sz="1600" b="1" dirty="0" err="1" smtClean="0">
                <a:latin typeface="Times"/>
                <a:cs typeface="Times"/>
              </a:rPr>
              <a:t>g</a:t>
            </a:r>
            <a:r>
              <a:rPr lang="en-US" sz="1600" b="1" dirty="0" smtClean="0">
                <a:latin typeface="Times"/>
                <a:cs typeface="Times"/>
              </a:rPr>
              <a:t> * </a:t>
            </a:r>
            <a:r>
              <a:rPr lang="en-US" sz="1600" b="1" dirty="0" err="1" smtClean="0">
                <a:solidFill>
                  <a:srgbClr val="FF0000"/>
                </a:solidFill>
                <a:latin typeface="Times"/>
                <a:cs typeface="Times"/>
              </a:rPr>
              <a:t>l</a:t>
            </a:r>
            <a:r>
              <a:rPr lang="en-US" sz="1600" b="1" baseline="-25000" dirty="0" err="1" smtClean="0">
                <a:solidFill>
                  <a:srgbClr val="FF0000"/>
                </a:solidFill>
                <a:latin typeface="Times"/>
                <a:cs typeface="Times"/>
              </a:rPr>
              <a:t>g</a:t>
            </a:r>
            <a:r>
              <a:rPr lang="en-US" b="1" dirty="0" smtClean="0">
                <a:latin typeface="Times"/>
                <a:cs typeface="Times"/>
              </a:rPr>
              <a:t> </a:t>
            </a:r>
            <a:endParaRPr lang="en-US" b="1" baseline="-25000" dirty="0">
              <a:latin typeface="Times"/>
              <a:cs typeface="Times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381000" y="5791200"/>
            <a:ext cx="3716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"/>
                <a:cs typeface="Times"/>
              </a:rPr>
              <a:t>f</a:t>
            </a:r>
            <a:r>
              <a:rPr lang="en-US" baseline="-25000" dirty="0" err="1" smtClean="0">
                <a:latin typeface="Times"/>
                <a:cs typeface="Times"/>
              </a:rPr>
              <a:t>g</a:t>
            </a:r>
            <a:r>
              <a:rPr lang="en-US" baseline="-25000" dirty="0" smtClean="0"/>
              <a:t> </a:t>
            </a:r>
            <a:r>
              <a:rPr lang="en-US" dirty="0" smtClean="0"/>
              <a:t>= Fragment from gene (transcript) </a:t>
            </a:r>
            <a:r>
              <a:rPr lang="en-US" dirty="0" smtClean="0">
                <a:latin typeface="Times"/>
                <a:cs typeface="Times"/>
              </a:rPr>
              <a:t>g</a:t>
            </a:r>
          </a:p>
          <a:p>
            <a:r>
              <a:rPr lang="en-US" dirty="0" err="1">
                <a:latin typeface="Symbol" charset="2"/>
                <a:cs typeface="Symbol" charset="2"/>
              </a:rPr>
              <a:t>q</a:t>
            </a:r>
            <a:r>
              <a:rPr lang="en-US" baseline="-25000" dirty="0" err="1" smtClean="0">
                <a:latin typeface="Times"/>
                <a:cs typeface="Times"/>
              </a:rPr>
              <a:t>g</a:t>
            </a:r>
            <a:r>
              <a:rPr lang="en-US" baseline="-25000" dirty="0" smtClean="0"/>
              <a:t> </a:t>
            </a:r>
            <a:r>
              <a:rPr lang="en-US" dirty="0" smtClean="0"/>
              <a:t>= Fraction of gene </a:t>
            </a:r>
            <a:r>
              <a:rPr lang="en-US" dirty="0" smtClean="0">
                <a:latin typeface="Times"/>
                <a:cs typeface="Times"/>
              </a:rPr>
              <a:t>g</a:t>
            </a:r>
            <a:r>
              <a:rPr lang="en-US" dirty="0" smtClean="0"/>
              <a:t> in sample</a:t>
            </a:r>
          </a:p>
          <a:p>
            <a:r>
              <a:rPr lang="en-US" dirty="0" err="1" smtClean="0">
                <a:latin typeface="Times"/>
                <a:cs typeface="Times"/>
              </a:rPr>
              <a:t>l</a:t>
            </a:r>
            <a:r>
              <a:rPr lang="en-US" baseline="-25000" dirty="0" err="1" smtClean="0">
                <a:latin typeface="Times"/>
                <a:cs typeface="Times"/>
              </a:rPr>
              <a:t>g</a:t>
            </a:r>
            <a:r>
              <a:rPr lang="en-US" baseline="-25000" dirty="0" smtClean="0"/>
              <a:t> </a:t>
            </a:r>
            <a:r>
              <a:rPr lang="en-US" dirty="0" smtClean="0"/>
              <a:t> = (effective) length of gene </a:t>
            </a:r>
            <a:r>
              <a:rPr lang="en-US" dirty="0" smtClean="0">
                <a:latin typeface="Times"/>
                <a:cs typeface="Times"/>
              </a:rPr>
              <a:t>g</a:t>
            </a:r>
            <a:endParaRPr 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178404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500"/>
                            </p:stCondLst>
                            <p:childTnLst>
                              <p:par>
                                <p:cTn id="3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0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2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2500"/>
                            </p:stCondLst>
                            <p:childTnLst>
                              <p:par>
                                <p:cTn id="39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8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9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0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6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8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3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6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4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6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6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0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6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0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3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4" fill="hold">
                      <p:stCondLst>
                        <p:cond delay="indefinite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83" grpId="0" animBg="1"/>
      <p:bldP spid="189" grpId="0" animBg="1"/>
      <p:bldP spid="199" grpId="0" animBg="1"/>
      <p:bldP spid="216" grpId="0" animBg="1"/>
      <p:bldP spid="217" grpId="0" animBg="1"/>
      <p:bldP spid="267" grpId="0" animBg="1"/>
      <p:bldP spid="268" grpId="0" animBg="1"/>
      <p:bldP spid="269" grpId="0"/>
      <p:bldP spid="29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Cells use signaling cascades to process information from their environment. </a:t>
            </a:r>
            <a:endParaRPr lang="en-US" dirty="0"/>
          </a:p>
          <a:p>
            <a:pPr lvl="1"/>
            <a:r>
              <a:rPr lang="en-US" dirty="0" smtClean="0"/>
              <a:t>A typical cascade involves a extracellular receptor that triggers a transcriptional response </a:t>
            </a:r>
          </a:p>
          <a:p>
            <a:r>
              <a:rPr lang="en-US" dirty="0" smtClean="0"/>
              <a:t>What is the effect of the loss of function of a cellular component?</a:t>
            </a:r>
          </a:p>
          <a:p>
            <a:pPr lvl="1"/>
            <a:r>
              <a:rPr lang="en-US" dirty="0" smtClean="0"/>
              <a:t>Map the function of a gene by measuring its impact on transcriptional output.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expression as a readout of cell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01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II: Fat diet makes you fat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7" name="Picture 6" descr="337457_High-fat-diet-Breast-Cancer-boo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48" y="2677408"/>
            <a:ext cx="3691003" cy="2072640"/>
          </a:xfrm>
          <a:prstGeom prst="rect">
            <a:avLst/>
          </a:prstGeom>
        </p:spPr>
      </p:pic>
      <p:pic>
        <p:nvPicPr>
          <p:cNvPr id="8" name="Picture 7" descr="Fatmouse-e137520021117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92" y="2677408"/>
            <a:ext cx="3048000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86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 Why not to everyone?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29" y="1099662"/>
            <a:ext cx="6326720" cy="46852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9006" y="6560810"/>
            <a:ext cx="2284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latin typeface="Tahoma"/>
                <a:cs typeface="Tahoma"/>
              </a:rPr>
              <a:t>Ip</a:t>
            </a:r>
            <a:r>
              <a:rPr lang="en-US" sz="1100" dirty="0" smtClean="0">
                <a:latin typeface="Tahoma"/>
                <a:cs typeface="Tahoma"/>
              </a:rPr>
              <a:t>, B and Wang X, Nutrients 2014</a:t>
            </a:r>
            <a:endParaRPr lang="en-US" sz="1100" baseline="0" dirty="0" smtClean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467766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960" y="1374588"/>
            <a:ext cx="5273752" cy="4497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5688" y="6553200"/>
            <a:ext cx="3048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0" dirty="0" smtClean="0">
                <a:latin typeface="Tahoma"/>
                <a:cs typeface="Tahoma"/>
              </a:rPr>
              <a:t>Osborne O.</a:t>
            </a:r>
            <a:r>
              <a:rPr lang="en-US" sz="1100" dirty="0" smtClean="0">
                <a:latin typeface="Tahoma"/>
                <a:cs typeface="Tahoma"/>
              </a:rPr>
              <a:t> and </a:t>
            </a:r>
            <a:r>
              <a:rPr lang="en-US" sz="1100" dirty="0" err="1" smtClean="0">
                <a:latin typeface="Tahoma"/>
                <a:cs typeface="Tahoma"/>
              </a:rPr>
              <a:t>Olefsky</a:t>
            </a:r>
            <a:r>
              <a:rPr lang="en-US" sz="1100" dirty="0" smtClean="0">
                <a:latin typeface="Tahoma"/>
                <a:cs typeface="Tahoma"/>
              </a:rPr>
              <a:t> J, Nat. Medicine 2012</a:t>
            </a:r>
            <a:endParaRPr lang="en-US" sz="1100" baseline="0" dirty="0" smtClean="0">
              <a:latin typeface="Tahoma"/>
              <a:cs typeface="Tahom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52240" y="4287520"/>
            <a:ext cx="7823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91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8799" r="9991" b="24063"/>
          <a:stretch/>
        </p:blipFill>
        <p:spPr>
          <a:xfrm>
            <a:off x="2646517" y="1226098"/>
            <a:ext cx="2884735" cy="84979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8" idx="2"/>
            <a:endCxn id="5" idx="0"/>
          </p:cNvCxnSpPr>
          <p:nvPr/>
        </p:nvCxnSpPr>
        <p:spPr>
          <a:xfrm flipH="1">
            <a:off x="1738287" y="2075888"/>
            <a:ext cx="2350598" cy="8626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2"/>
            <a:endCxn id="6" idx="0"/>
          </p:cNvCxnSpPr>
          <p:nvPr/>
        </p:nvCxnSpPr>
        <p:spPr>
          <a:xfrm flipH="1">
            <a:off x="3538539" y="2075888"/>
            <a:ext cx="550346" cy="8839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  <a:endCxn id="7" idx="0"/>
          </p:cNvCxnSpPr>
          <p:nvPr/>
        </p:nvCxnSpPr>
        <p:spPr>
          <a:xfrm>
            <a:off x="4088885" y="2075888"/>
            <a:ext cx="1190764" cy="8839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  <a:endCxn id="4" idx="0"/>
          </p:cNvCxnSpPr>
          <p:nvPr/>
        </p:nvCxnSpPr>
        <p:spPr>
          <a:xfrm>
            <a:off x="4088885" y="2075888"/>
            <a:ext cx="2988517" cy="8626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828" y="2938558"/>
            <a:ext cx="598918" cy="29946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213002" y="3826396"/>
            <a:ext cx="43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HF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36626" y="3826396"/>
            <a:ext cx="505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ahoma"/>
                <a:cs typeface="Tahoma"/>
              </a:rPr>
              <a:t>CW</a:t>
            </a:r>
            <a:endParaRPr lang="en-US" sz="1600" baseline="0" dirty="0" smtClean="0">
              <a:latin typeface="Tahoma"/>
              <a:cs typeface="Tahoma"/>
            </a:endParaRPr>
          </a:p>
        </p:txBody>
      </p:sp>
      <p:cxnSp>
        <p:nvCxnSpPr>
          <p:cNvPr id="28" name="Straight Arrow Connector 27"/>
          <p:cNvCxnSpPr>
            <a:stCxn id="5" idx="2"/>
            <a:endCxn id="26" idx="0"/>
          </p:cNvCxnSpPr>
          <p:nvPr/>
        </p:nvCxnSpPr>
        <p:spPr>
          <a:xfrm flipH="1">
            <a:off x="1428115" y="3238019"/>
            <a:ext cx="310172" cy="5883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2"/>
          </p:cNvCxnSpPr>
          <p:nvPr/>
        </p:nvCxnSpPr>
        <p:spPr>
          <a:xfrm>
            <a:off x="1738287" y="3238019"/>
            <a:ext cx="365033" cy="5824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138" y="2959854"/>
            <a:ext cx="462801" cy="272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48" y="2959854"/>
            <a:ext cx="462801" cy="2722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7943" y="2938558"/>
            <a:ext cx="598918" cy="29946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095972" y="4230733"/>
            <a:ext cx="64172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Rep1</a:t>
            </a:r>
          </a:p>
          <a:p>
            <a:r>
              <a:rPr lang="en-US" sz="1600" dirty="0" smtClean="0">
                <a:latin typeface="Tahoma"/>
                <a:cs typeface="Tahoma"/>
              </a:rPr>
              <a:t>Rep2</a:t>
            </a:r>
          </a:p>
          <a:p>
            <a:r>
              <a:rPr lang="en-US" sz="1600" baseline="0" dirty="0" smtClean="0">
                <a:latin typeface="Tahoma"/>
                <a:cs typeface="Tahoma"/>
              </a:rPr>
              <a:t>Rep3</a:t>
            </a:r>
          </a:p>
        </p:txBody>
      </p:sp>
      <p:sp>
        <p:nvSpPr>
          <p:cNvPr id="59" name="Title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approach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886192" y="4230733"/>
            <a:ext cx="64172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Rep1</a:t>
            </a:r>
          </a:p>
          <a:p>
            <a:r>
              <a:rPr lang="en-US" sz="1600" dirty="0" smtClean="0">
                <a:latin typeface="Tahoma"/>
                <a:cs typeface="Tahoma"/>
              </a:rPr>
              <a:t>Rep2</a:t>
            </a:r>
          </a:p>
          <a:p>
            <a:r>
              <a:rPr lang="en-US" sz="1600" baseline="0" dirty="0" smtClean="0">
                <a:latin typeface="Tahoma"/>
                <a:cs typeface="Tahoma"/>
              </a:rPr>
              <a:t>Rep3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052667" y="3826396"/>
            <a:ext cx="43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HF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76291" y="3826396"/>
            <a:ext cx="505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ahoma"/>
                <a:cs typeface="Tahoma"/>
              </a:rPr>
              <a:t>CW</a:t>
            </a:r>
            <a:endParaRPr lang="en-US" sz="1600" baseline="0" dirty="0" smtClean="0">
              <a:latin typeface="Tahoma"/>
              <a:cs typeface="Tahoma"/>
            </a:endParaRPr>
          </a:p>
        </p:txBody>
      </p:sp>
      <p:cxnSp>
        <p:nvCxnSpPr>
          <p:cNvPr id="69" name="Straight Arrow Connector 68"/>
          <p:cNvCxnSpPr>
            <a:endCxn id="67" idx="0"/>
          </p:cNvCxnSpPr>
          <p:nvPr/>
        </p:nvCxnSpPr>
        <p:spPr>
          <a:xfrm flipH="1">
            <a:off x="3267780" y="3238019"/>
            <a:ext cx="310173" cy="5883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3577952" y="3238019"/>
            <a:ext cx="365033" cy="5824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848482" y="3826396"/>
            <a:ext cx="43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HF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572106" y="3826396"/>
            <a:ext cx="505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ahoma"/>
                <a:cs typeface="Tahoma"/>
              </a:rPr>
              <a:t>CW</a:t>
            </a:r>
            <a:endParaRPr lang="en-US" sz="1600" baseline="0" dirty="0" smtClean="0">
              <a:latin typeface="Tahoma"/>
              <a:cs typeface="Tahoma"/>
            </a:endParaRPr>
          </a:p>
        </p:txBody>
      </p:sp>
      <p:cxnSp>
        <p:nvCxnSpPr>
          <p:cNvPr id="74" name="Straight Arrow Connector 73"/>
          <p:cNvCxnSpPr>
            <a:endCxn id="72" idx="0"/>
          </p:cNvCxnSpPr>
          <p:nvPr/>
        </p:nvCxnSpPr>
        <p:spPr>
          <a:xfrm flipH="1">
            <a:off x="5063595" y="3238019"/>
            <a:ext cx="310173" cy="5883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373767" y="3238019"/>
            <a:ext cx="365033" cy="5824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72402" y="3820468"/>
            <a:ext cx="43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HF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296026" y="3820468"/>
            <a:ext cx="505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ahoma"/>
                <a:cs typeface="Tahoma"/>
              </a:rPr>
              <a:t>CW</a:t>
            </a:r>
            <a:endParaRPr lang="en-US" sz="1600" baseline="0" dirty="0" smtClean="0">
              <a:latin typeface="Tahoma"/>
              <a:cs typeface="Tahoma"/>
            </a:endParaRPr>
          </a:p>
        </p:txBody>
      </p:sp>
      <p:cxnSp>
        <p:nvCxnSpPr>
          <p:cNvPr id="78" name="Straight Arrow Connector 77"/>
          <p:cNvCxnSpPr>
            <a:endCxn id="76" idx="0"/>
          </p:cNvCxnSpPr>
          <p:nvPr/>
        </p:nvCxnSpPr>
        <p:spPr>
          <a:xfrm flipH="1">
            <a:off x="6787515" y="3232091"/>
            <a:ext cx="310173" cy="5883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7097687" y="3232091"/>
            <a:ext cx="365033" cy="5824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977804" y="4230733"/>
            <a:ext cx="64172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Rep1</a:t>
            </a:r>
          </a:p>
          <a:p>
            <a:r>
              <a:rPr lang="en-US" sz="1600" dirty="0" smtClean="0">
                <a:latin typeface="Tahoma"/>
                <a:cs typeface="Tahoma"/>
              </a:rPr>
              <a:t>Rep2</a:t>
            </a:r>
          </a:p>
          <a:p>
            <a:r>
              <a:rPr lang="en-US" sz="1600" baseline="0" dirty="0" smtClean="0">
                <a:latin typeface="Tahoma"/>
                <a:cs typeface="Tahoma"/>
              </a:rPr>
              <a:t>Rep3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768024" y="4230733"/>
            <a:ext cx="64172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Rep1</a:t>
            </a:r>
          </a:p>
          <a:p>
            <a:r>
              <a:rPr lang="en-US" sz="1600" dirty="0" smtClean="0">
                <a:latin typeface="Tahoma"/>
                <a:cs typeface="Tahoma"/>
              </a:rPr>
              <a:t>Rep2</a:t>
            </a:r>
          </a:p>
          <a:p>
            <a:r>
              <a:rPr lang="en-US" sz="1600" baseline="0" dirty="0" smtClean="0">
                <a:latin typeface="Tahoma"/>
                <a:cs typeface="Tahoma"/>
              </a:rPr>
              <a:t>Rep3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720829" y="4230733"/>
            <a:ext cx="64172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Rep1</a:t>
            </a:r>
          </a:p>
          <a:p>
            <a:r>
              <a:rPr lang="en-US" sz="1600" dirty="0" smtClean="0">
                <a:latin typeface="Tahoma"/>
                <a:cs typeface="Tahoma"/>
              </a:rPr>
              <a:t>Rep2</a:t>
            </a:r>
          </a:p>
          <a:p>
            <a:r>
              <a:rPr lang="en-US" sz="1600" baseline="0" dirty="0" smtClean="0">
                <a:latin typeface="Tahoma"/>
                <a:cs typeface="Tahoma"/>
              </a:rPr>
              <a:t>Rep3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511049" y="4230733"/>
            <a:ext cx="64172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Rep1</a:t>
            </a:r>
          </a:p>
          <a:p>
            <a:r>
              <a:rPr lang="en-US" sz="1600" dirty="0" smtClean="0">
                <a:latin typeface="Tahoma"/>
                <a:cs typeface="Tahoma"/>
              </a:rPr>
              <a:t>Rep2</a:t>
            </a:r>
          </a:p>
          <a:p>
            <a:r>
              <a:rPr lang="en-US" sz="1600" baseline="0" dirty="0" smtClean="0">
                <a:latin typeface="Tahoma"/>
                <a:cs typeface="Tahoma"/>
              </a:rPr>
              <a:t>Rep3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383165" y="4230733"/>
            <a:ext cx="64172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Rep1</a:t>
            </a:r>
          </a:p>
          <a:p>
            <a:r>
              <a:rPr lang="en-US" sz="1600" dirty="0" smtClean="0">
                <a:latin typeface="Tahoma"/>
                <a:cs typeface="Tahoma"/>
              </a:rPr>
              <a:t>Rep2</a:t>
            </a:r>
          </a:p>
          <a:p>
            <a:r>
              <a:rPr lang="en-US" sz="1600" baseline="0" dirty="0" smtClean="0">
                <a:latin typeface="Tahoma"/>
                <a:cs typeface="Tahoma"/>
              </a:rPr>
              <a:t>Rep3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173385" y="4230733"/>
            <a:ext cx="64172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Tahoma"/>
                <a:cs typeface="Tahoma"/>
              </a:rPr>
              <a:t>Rep1</a:t>
            </a:r>
          </a:p>
          <a:p>
            <a:r>
              <a:rPr lang="en-US" sz="1600" dirty="0" smtClean="0">
                <a:latin typeface="Tahoma"/>
                <a:cs typeface="Tahoma"/>
              </a:rPr>
              <a:t>Rep2</a:t>
            </a:r>
          </a:p>
          <a:p>
            <a:r>
              <a:rPr lang="en-US" sz="1600" baseline="0" dirty="0" smtClean="0">
                <a:latin typeface="Tahoma"/>
                <a:cs typeface="Tahoma"/>
              </a:rPr>
              <a:t>Rep3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578955" y="5530257"/>
            <a:ext cx="579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0" dirty="0" smtClean="0">
                <a:latin typeface="Tahoma"/>
                <a:cs typeface="Tahoma"/>
              </a:rPr>
              <a:t>24 samples:</a:t>
            </a:r>
            <a:r>
              <a:rPr lang="en-US" b="1" dirty="0" smtClean="0">
                <a:latin typeface="Tahoma"/>
                <a:cs typeface="Tahoma"/>
              </a:rPr>
              <a:t> 4 Genotypes x 2 Diets x 3 replicates</a:t>
            </a:r>
            <a:endParaRPr lang="en-US" b="1" baseline="0" dirty="0" smtClean="0">
              <a:latin typeface="Tahoma"/>
              <a:cs typeface="Tahoma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024887" y="1041432"/>
            <a:ext cx="162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latin typeface="Tahoma"/>
                <a:cs typeface="Tahoma"/>
              </a:rPr>
              <a:t>L</a:t>
            </a:r>
            <a:r>
              <a:rPr lang="en-US" baseline="30000" dirty="0" smtClean="0">
                <a:latin typeface="Symbol" charset="2"/>
                <a:cs typeface="Symbol" charset="2"/>
              </a:rPr>
              <a:t>D</a:t>
            </a:r>
            <a:r>
              <a:rPr lang="en-US" baseline="30000" dirty="0" smtClean="0">
                <a:latin typeface="Tahoma"/>
                <a:cs typeface="Tahoma"/>
              </a:rPr>
              <a:t>1</a:t>
            </a:r>
            <a:r>
              <a:rPr lang="en-US" baseline="0" dirty="0" smtClean="0">
                <a:latin typeface="Tahoma"/>
                <a:cs typeface="Tahoma"/>
              </a:rPr>
              <a:t> = Jnk1 KO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024887" y="1416193"/>
            <a:ext cx="162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latin typeface="Tahoma"/>
                <a:cs typeface="Tahoma"/>
              </a:rPr>
              <a:t>L</a:t>
            </a:r>
            <a:r>
              <a:rPr lang="en-US" baseline="30000" dirty="0" smtClean="0">
                <a:latin typeface="Symbol" charset="2"/>
                <a:cs typeface="Symbol" charset="2"/>
              </a:rPr>
              <a:t>D</a:t>
            </a:r>
            <a:r>
              <a:rPr lang="en-US" baseline="30000" dirty="0">
                <a:latin typeface="Tahoma"/>
                <a:cs typeface="Tahoma"/>
              </a:rPr>
              <a:t>2</a:t>
            </a:r>
            <a:r>
              <a:rPr lang="en-US" baseline="0" dirty="0" smtClean="0">
                <a:latin typeface="Tahoma"/>
                <a:cs typeface="Tahoma"/>
              </a:rPr>
              <a:t> = Jnk2 KO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024887" y="1790954"/>
            <a:ext cx="200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latin typeface="Tahoma"/>
                <a:cs typeface="Tahoma"/>
              </a:rPr>
              <a:t>L</a:t>
            </a:r>
            <a:r>
              <a:rPr lang="en-US" baseline="30000" dirty="0" smtClean="0">
                <a:latin typeface="Symbol" charset="2"/>
                <a:cs typeface="Symbol" charset="2"/>
              </a:rPr>
              <a:t>D</a:t>
            </a:r>
            <a:r>
              <a:rPr lang="en-US" baseline="30000" dirty="0" smtClean="0">
                <a:latin typeface="Tahoma"/>
                <a:cs typeface="Tahoma"/>
              </a:rPr>
              <a:t>1,2</a:t>
            </a:r>
            <a:r>
              <a:rPr lang="en-US" baseline="0" dirty="0" smtClean="0">
                <a:latin typeface="Tahoma"/>
                <a:cs typeface="Tahoma"/>
              </a:rPr>
              <a:t> = Double KO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024887" y="2165714"/>
            <a:ext cx="1720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latin typeface="Tahoma"/>
                <a:cs typeface="Tahoma"/>
              </a:rPr>
              <a:t>L</a:t>
            </a:r>
            <a:r>
              <a:rPr lang="en-US" baseline="30000" dirty="0" smtClean="0">
                <a:latin typeface="Tahoma"/>
                <a:cs typeface="Tahoma"/>
              </a:rPr>
              <a:t>WT</a:t>
            </a:r>
            <a:r>
              <a:rPr lang="en-US" baseline="0" dirty="0" smtClean="0">
                <a:latin typeface="Tahoma"/>
                <a:cs typeface="Tahoma"/>
              </a:rPr>
              <a:t> = </a:t>
            </a:r>
            <a:r>
              <a:rPr lang="en-US" baseline="0" dirty="0" err="1" smtClean="0">
                <a:latin typeface="Tahoma"/>
                <a:cs typeface="Tahoma"/>
              </a:rPr>
              <a:t>Wildtype</a:t>
            </a:r>
            <a:endParaRPr lang="en-US" baseline="0" dirty="0" smtClean="0">
              <a:latin typeface="Tahoma"/>
              <a:cs typeface="Tahoma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619999" y="2915468"/>
            <a:ext cx="1550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baseline="0" dirty="0" smtClean="0">
                <a:latin typeface="Tahoma"/>
                <a:cs typeface="Tahoma"/>
              </a:rPr>
              <a:t>Genotypes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032702" y="3742460"/>
            <a:ext cx="84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baseline="0" dirty="0" smtClean="0">
                <a:latin typeface="Tahoma"/>
                <a:cs typeface="Tahoma"/>
              </a:rPr>
              <a:t>Diets</a:t>
            </a:r>
          </a:p>
        </p:txBody>
      </p:sp>
    </p:spTree>
    <p:extLst>
      <p:ext uri="{BB962C8B-B14F-4D97-AF65-F5344CB8AC3E}">
        <p14:creationId xmlns:p14="http://schemas.microsoft.com/office/powerpoint/2010/main" val="2352519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58" grpId="0" animBg="1"/>
      <p:bldP spid="60" grpId="0" animBg="1"/>
      <p:bldP spid="67" grpId="0"/>
      <p:bldP spid="68" grpId="0"/>
      <p:bldP spid="72" grpId="0"/>
      <p:bldP spid="73" grpId="0"/>
      <p:bldP spid="76" grpId="0"/>
      <p:bldP spid="77" grpId="0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1" grpId="0"/>
      <p:bldP spid="92" grpId="0"/>
      <p:bldP spid="93" grpId="0"/>
      <p:bldP spid="94" grpId="0"/>
      <p:bldP spid="96" grpId="0"/>
      <p:bldP spid="9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995" t="7912" r="2234"/>
          <a:stretch/>
        </p:blipFill>
        <p:spPr>
          <a:xfrm>
            <a:off x="1824179" y="109015"/>
            <a:ext cx="5080000" cy="66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9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 we do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272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44A9B"/>
        </a:solidFill>
        <a:ln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baseline="0" dirty="0" smtClean="0">
            <a:latin typeface="Tahoma"/>
            <a:cs typeface="Tahom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75610</TotalTime>
  <Words>1229</Words>
  <Application>Microsoft Macintosh PowerPoint</Application>
  <PresentationFormat>On-screen Show (4:3)</PresentationFormat>
  <Paragraphs>234</Paragraphs>
  <Slides>29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Default Theme</vt:lpstr>
      <vt:lpstr>Microsoft Equation</vt:lpstr>
      <vt:lpstr>Sequence data analysis I</vt:lpstr>
      <vt:lpstr>PowerPoint Presentation</vt:lpstr>
      <vt:lpstr>Gene expression as a readout of cell state</vt:lpstr>
      <vt:lpstr>Case II: Fat diet makes you fat…</vt:lpstr>
      <vt:lpstr>Why? Why not to everyone?</vt:lpstr>
      <vt:lpstr>PowerPoint Presentation</vt:lpstr>
      <vt:lpstr>Experimental approach</vt:lpstr>
      <vt:lpstr>PowerPoint Presentation</vt:lpstr>
      <vt:lpstr>How do we do this?</vt:lpstr>
      <vt:lpstr>Measuring gene expression by sequencing</vt:lpstr>
      <vt:lpstr>Lets pause for a moment and look at what we are doing</vt:lpstr>
      <vt:lpstr>Our typical RNA quantification pipeline</vt:lpstr>
      <vt:lpstr>Alignment requires pre-processing</vt:lpstr>
      <vt:lpstr>Why do we create an “index” of the genome?</vt:lpstr>
      <vt:lpstr>Why do we create an “index” of the genome?</vt:lpstr>
      <vt:lpstr>PowerPoint Presentation</vt:lpstr>
      <vt:lpstr>PowerPoint Presentation</vt:lpstr>
      <vt:lpstr>Spaced seed alignment – Hashing the genome</vt:lpstr>
      <vt:lpstr>Spaced seed alignment – Mapping reads</vt:lpstr>
      <vt:lpstr>Read alignment rely on a dictionary</vt:lpstr>
      <vt:lpstr>Short read aligners</vt:lpstr>
      <vt:lpstr>PowerPoint Presentation</vt:lpstr>
      <vt:lpstr>The RNA-Seq alignment problem</vt:lpstr>
      <vt:lpstr>Mapping RNA-Seq reads: Exon-first spliced alignment (e.g. TopHat)</vt:lpstr>
      <vt:lpstr>IGV: Integrative Genomics Viewer</vt:lpstr>
      <vt:lpstr>PowerPoint Presentation</vt:lpstr>
      <vt:lpstr>PowerPoint Presentation</vt:lpstr>
      <vt:lpstr>Or to troubleshoot</vt:lpstr>
      <vt:lpstr>A library satisfying assumptions 1 &amp; 2</vt:lpstr>
    </vt:vector>
  </TitlesOfParts>
  <Company>UMass Medical School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Garber</dc:creator>
  <cp:lastModifiedBy>Manuel Garber</cp:lastModifiedBy>
  <cp:revision>339</cp:revision>
  <dcterms:created xsi:type="dcterms:W3CDTF">2015-03-09T12:37:21Z</dcterms:created>
  <dcterms:modified xsi:type="dcterms:W3CDTF">2016-11-17T02:29:15Z</dcterms:modified>
</cp:coreProperties>
</file>